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modernComment_100_0.xml" ContentType="application/vnd.ms-powerpoint.comments+xml"/>
  <Override PartName="/ppt/notesSlides/notesSlide2.xml" ContentType="application/vnd.openxmlformats-officedocument.presentationml.notesSlide+xml"/>
  <Override PartName="/ppt/comments/modernComment_105_226E4DE6.xml" ContentType="application/vnd.ms-powerpoint.comments+xml"/>
  <Override PartName="/ppt/comments/modernComment_107_FA6520D6.xml" ContentType="application/vnd.ms-powerpoint.comments+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62" r:id="rId4"/>
    <p:sldId id="259" r:id="rId5"/>
    <p:sldId id="261" r:id="rId6"/>
    <p:sldId id="268" r:id="rId7"/>
    <p:sldId id="263" r:id="rId8"/>
    <p:sldId id="264" r:id="rId9"/>
    <p:sldId id="265" r:id="rId10"/>
    <p:sldId id="266" r:id="rId11"/>
    <p:sldId id="267"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authors.xml><?xml version="1.0" encoding="utf-8"?>
<p188:authorLst xmlns:a="http://schemas.openxmlformats.org/drawingml/2006/main" xmlns:r="http://schemas.openxmlformats.org/officeDocument/2006/relationships" xmlns:p188="http://schemas.microsoft.com/office/powerpoint/2018/8/main">
  <p188:author id="{054E597E-3EB8-28E3-522F-3679DB3AD5D9}" name="Spencer Riley" initials="SR" userId="c4db23485170e228" providerId="Windows Live"/>
  <p188:author id="{02673B91-A6FF-41AB-FDC3-959E4E81ACFC}" name="VICKI KELSEY" initials="VK" userId="fc771aff0a619060"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00CBEC0-04AB-4D89-A70E-D57E4CF98C14}" v="7" dt="2022-03-27T22:19:35.644"/>
    <p1510:client id="{02746798-5466-4B7C-8046-F51D31EB59E0}" v="2" dt="2022-03-06T01:14:37.284"/>
    <p1510:client id="{0C7105CB-C44C-4BD8-BFF1-69C26EC63A2E}" v="35" dt="2022-03-06T01:35:48.139"/>
    <p1510:client id="{1654A265-778C-4C0F-9F51-A4710F7C9737}" v="410" dt="2022-03-28T00:33:31.727"/>
    <p1510:client id="{18BED587-B055-4DE5-AD22-4767D6AFA116}" v="35" dt="2022-03-27T20:20:08.900"/>
    <p1510:client id="{21ACD89C-6C91-4322-A600-4450797C51BB}" v="70" dt="2022-03-27T23:28:01.754"/>
    <p1510:client id="{21B3E6F8-F1E4-4FF8-94C8-CC5EF1D42D93}" v="155" dt="2022-03-22T20:13:27.848"/>
    <p1510:client id="{34E219F3-E21D-4FE1-B534-81BEE4B5A78B}" v="2994" dt="2022-03-22T23:30:55.376"/>
    <p1510:client id="{47D69A02-AAD0-4567-8E37-AFF0B5E84135}" v="57" dt="2022-03-29T23:35:45.265"/>
    <p1510:client id="{48CF8B05-1564-4CB8-92F7-1C9C2376E821}" v="2" dt="2022-03-27T21:39:01.919"/>
    <p1510:client id="{50492E19-F726-4BA8-8791-6BF6D1AEE218}" v="32" dt="2022-03-21T23:46:47.671"/>
    <p1510:client id="{5CE0DFC2-374C-497B-AAC6-31E95E5F0D1D}" v="2794" dt="2022-03-08T19:43:01.968"/>
    <p1510:client id="{61AF54E2-2E7B-4F06-857F-8984FC0C9155}" v="97" dt="2022-03-27T21:11:19.081"/>
    <p1510:client id="{63F591AA-4254-4448-B6A2-F5995B67E415}" v="65" dt="2022-03-08T20:44:12.226"/>
    <p1510:client id="{685CEFAB-2CB2-47B6-8CC3-35F9077722CA}" v="11" dt="2022-03-27T23:38:21.231"/>
    <p1510:client id="{6A70805E-93E1-450B-B42B-17D547F22A38}" v="204" dt="2022-03-27T21:11:32.913"/>
    <p1510:client id="{6AB28F8A-38B4-4523-9869-96C1333FBC50}" v="138" dt="2022-03-27T20:02:33.951"/>
    <p1510:client id="{7A17C482-CAED-4CA3-BAF2-5393B9A2C439}" v="283" dt="2022-03-22T19:26:10.190"/>
    <p1510:client id="{7B8A83A6-7245-4D28-8393-886C3CE8A2BD}" v="304" dt="2022-03-27T22:14:52.982"/>
    <p1510:client id="{AC491425-B01C-4050-880C-3D2F10C9BA26}" v="118" dt="2022-03-27T23:23:34.686"/>
    <p1510:client id="{AD0C40D4-2F74-46C4-A480-D9A936DD272A}" v="319" dt="2022-03-09T02:03:55.437"/>
    <p1510:client id="{B996CC03-C95B-41DB-AADD-A74DC068B33A}" v="7" dt="2022-03-27T23:30:15.943"/>
    <p1510:client id="{B9A2E7BD-1E62-4803-BA83-A1A0A028978F}" v="2" dt="2022-03-06T00:57:32.523"/>
    <p1510:client id="{CC2CB2D6-009B-41FB-8A1D-70E65BC9F748}" v="111" dt="2022-03-06T20:23:23"/>
    <p1510:client id="{D64A8D1D-5105-413F-9676-9BFCCDCFE909}" v="228" dt="2022-03-27T23:07:22.844"/>
    <p1510:client id="{DB011DCD-8980-41CE-BD1C-DE19DAAD37DF}" v="82" dt="2022-03-28T00:43:04.156"/>
    <p1510:client id="{DB9FC3EE-29E8-4E31-8F34-0F38EE001B03}" v="3" dt="2022-03-11T17:41:22.687"/>
    <p1510:client id="{E7A0A643-C006-4F3F-B2A1-6683F53BD3E6}" v="21" dt="2022-03-27T21:20:49.036"/>
    <p1510:client id="{E9089B9E-321B-4A4C-89EF-97D182D4D930}" v="57" dt="2022-03-27T23:35:40.655"/>
    <p1510:client id="{EEA4EC16-4F1D-4E0F-B6C1-BA5DD1FC70A2}" v="45" dt="2022-03-09T02:26:34.393"/>
    <p1510:client id="{EFF95C67-9AD4-4276-ACD5-06A35F773D23}" v="2" dt="2022-03-22T18:43:47.107"/>
    <p1510:client id="{F877C476-713F-465D-A52A-DBC69FC62A62}" v="173" dt="2022-03-27T23:58:50.576"/>
    <p1510:client id="{FC7709BA-3713-4A1C-B27F-2D9A55F10C89}" v="1" dt="2022-03-27T23:19:05.78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8/10/relationships/authors" Targe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omments/modernComment_100_0.xml><?xml version="1.0" encoding="utf-8"?>
<p188:cmLst xmlns:a="http://schemas.openxmlformats.org/drawingml/2006/main" xmlns:r="http://schemas.openxmlformats.org/officeDocument/2006/relationships" xmlns:p188="http://schemas.microsoft.com/office/powerpoint/2018/8/main">
  <p188:cm id="{313657F4-DA5B-47C8-9090-EC6148A0D6E0}" authorId="{054E597E-3EB8-28E3-522F-3679DB3AD5D9}" status="resolved" created="2022-03-09T02:21:47.393" complete="100000">
    <pc:sldMkLst xmlns:pc="http://schemas.microsoft.com/office/powerpoint/2013/main/command">
      <pc:docMk/>
      <pc:sldMk cId="0" sldId="256"/>
    </pc:sldMkLst>
    <p188:replyLst>
      <p188:reply id="{21109C7C-4EB7-4B4F-BB1E-78262061746C}" authorId="{02673B91-A6FF-41AB-FDC3-959E4E81ACFC}" created="2022-03-22T18:06:46.995">
        <p188:txBody>
          <a:bodyPr/>
          <a:lstStyle/>
          <a:p>
            <a:r>
              <a:rPr lang="en-US"/>
              <a:t>That didn't work so I just took out all the bullet points where they showed up black</a:t>
            </a:r>
          </a:p>
        </p188:txBody>
      </p188:reply>
    </p188:replyLst>
    <p188:txBody>
      <a:bodyPr/>
      <a:lstStyle/>
      <a:p>
        <a:r>
          <a:rPr lang="en-US"/>
          <a:t>I found a work around for your bullet points. Bold a hyphen and add 4 spaces. </a:t>
        </a:r>
      </a:p>
    </p188:txBody>
  </p188:cm>
  <p188:cm id="{138C64C7-FC67-47C0-BC9A-104B79DC6FD4}" authorId="{054E597E-3EB8-28E3-522F-3679DB3AD5D9}" status="resolved" created="2022-03-09T02:23:21.346" complete="100000">
    <pc:sldMkLst xmlns:pc="http://schemas.microsoft.com/office/powerpoint/2013/main/command">
      <pc:docMk/>
      <pc:sldMk cId="0" sldId="256"/>
    </pc:sldMkLst>
    <p188:replyLst>
      <p188:reply id="{9756303B-828A-4844-8C3C-542716832A34}" authorId="{02673B91-A6FF-41AB-FDC3-959E4E81ACFC}" created="2022-03-22T18:07:15.089">
        <p188:txBody>
          <a:bodyPr/>
          <a:lstStyle/>
          <a:p>
            <a:r>
              <a:rPr lang="en-US"/>
              <a:t>I'll give it a shot, and see how it looks</a:t>
            </a:r>
          </a:p>
        </p188:txBody>
      </p188:reply>
      <p188:reply id="{AFCAFD67-574C-4970-82EA-64E8BD018640}" authorId="{054E597E-3EB8-28E3-522F-3679DB3AD5D9}" created="2022-03-22T18:43:06.825">
        <p188:txBody>
          <a:bodyPr/>
          <a:lstStyle/>
          <a:p>
            <a:r>
              <a:rPr lang="en-US"/>
              <a:t>This blue works way better</a:t>
            </a:r>
          </a:p>
        </p188:txBody>
      </p188:reply>
    </p188:replyLst>
    <p188:txBody>
      <a:bodyPr/>
      <a:lstStyle/>
      <a:p>
        <a:r>
          <a:rPr lang="en-US"/>
          <a:t>Also, how set are you on having the slides this shade of blue? It might be a better to have a bit of a darker background</a:t>
        </a:r>
      </a:p>
    </p188:txBody>
  </p188:cm>
</p188:cmLst>
</file>

<file path=ppt/comments/modernComment_105_226E4DE6.xml><?xml version="1.0" encoding="utf-8"?>
<p188:cmLst xmlns:a="http://schemas.openxmlformats.org/drawingml/2006/main" xmlns:r="http://schemas.openxmlformats.org/officeDocument/2006/relationships" xmlns:p188="http://schemas.microsoft.com/office/powerpoint/2018/8/main">
  <p188:cm id="{30E76998-FE2A-4DB0-8656-81FD9011369D}" authorId="{054E597E-3EB8-28E3-522F-3679DB3AD5D9}" status="resolved" created="2022-03-09T02:19:08.799" complete="100000">
    <pc:sldMkLst xmlns:pc="http://schemas.microsoft.com/office/powerpoint/2013/main/command">
      <pc:docMk/>
      <pc:sldMk cId="577654246" sldId="261"/>
    </pc:sldMkLst>
    <p188:replyLst>
      <p188:reply id="{737272B1-C84E-4AF8-B4AA-708E7869DE2B}" authorId="{02673B91-A6FF-41AB-FDC3-959E4E81ACFC}" created="2022-03-22T17:26:06.863">
        <p188:txBody>
          <a:bodyPr/>
          <a:lstStyle/>
          <a:p>
            <a:r>
              <a:rPr lang="en-US"/>
              <a:t>broke up into two slides</a:t>
            </a:r>
          </a:p>
        </p188:txBody>
      </p188:reply>
      <p188:reply id="{766E366A-BDFF-43E9-9529-B21515F6C16E}" authorId="{054E597E-3EB8-28E3-522F-3679DB3AD5D9}" created="2022-03-22T18:43:47.107">
        <p188:txBody>
          <a:bodyPr/>
          <a:lstStyle/>
          <a:p>
            <a:r>
              <a:rPr lang="en-US"/>
              <a:t>Nice!</a:t>
            </a:r>
          </a:p>
        </p188:txBody>
      </p188:reply>
    </p188:replyLst>
    <p188:txBody>
      <a:bodyPr/>
      <a:lstStyle/>
      <a:p>
        <a:r>
          <a:rPr lang="en-US"/>
          <a:t>This slide has waaay too much content. Consider a table or another slide</a:t>
        </a:r>
      </a:p>
    </p188:txBody>
  </p188:cm>
</p188:cmLst>
</file>

<file path=ppt/comments/modernComment_107_FA6520D6.xml><?xml version="1.0" encoding="utf-8"?>
<p188:cmLst xmlns:a="http://schemas.openxmlformats.org/drawingml/2006/main" xmlns:r="http://schemas.openxmlformats.org/officeDocument/2006/relationships" xmlns:p188="http://schemas.microsoft.com/office/powerpoint/2018/8/main">
  <p188:cm id="{2687B51D-3ECE-4E88-AAE9-BC37C361C076}" authorId="{054E597E-3EB8-28E3-522F-3679DB3AD5D9}" status="resolved" created="2022-03-21T23:38:30.494" complete="100000">
    <ac:deMkLst xmlns:ac="http://schemas.microsoft.com/office/drawing/2013/main/command">
      <pc:docMk xmlns:pc="http://schemas.microsoft.com/office/powerpoint/2013/main/command"/>
      <pc:sldMk xmlns:pc="http://schemas.microsoft.com/office/powerpoint/2013/main/command" cId="4200931542" sldId="263"/>
      <ac:picMk id="15" creationId="{D9FD5462-235B-4F37-B30C-4005DD5AC72C}"/>
    </ac:deMkLst>
    <p188:replyLst>
      <p188:reply id="{24B83743-B118-4A8D-9B79-2C44179DA243}" authorId="{02673B91-A6FF-41AB-FDC3-959E4E81ACFC}" created="2022-03-22T17:45:56.873">
        <p188:txBody>
          <a:bodyPr/>
          <a:lstStyle/>
          <a:p>
            <a:r>
              <a:rPr lang="en-US"/>
              <a:t>Our paper doesn't have a "how to cite" so I did it with the DOI</a:t>
            </a:r>
          </a:p>
        </p188:txBody>
      </p188:reply>
    </p188:replyLst>
    <p188:txBody>
      <a:bodyPr/>
      <a:lstStyle/>
      <a:p>
        <a:r>
          <a:rPr lang="en-US"/>
          <a:t>Dont forget to cite the paper here</a:t>
        </a:r>
      </a:p>
    </p188:txBody>
  </p188:cm>
</p188:cmLst>
</file>

<file path=ppt/media/image1.gif>
</file>

<file path=ppt/media/image10.png>
</file>

<file path=ppt/media/image11.png>
</file>

<file path=ppt/media/image12.png>
</file>

<file path=ppt/media/image13.png>
</file>

<file path=ppt/media/image14.png>
</file>

<file path=ppt/media/image15.jpeg>
</file>

<file path=ppt/media/image16.png>
</file>

<file path=ppt/media/image2.png>
</file>

<file path=ppt/media/image3.png>
</file>

<file path=ppt/media/image4.jpe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8" name="Google Shape;8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4" name="Google Shape;14;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1" name="Google Shape;71;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7" name="Google Shape;77;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 name="Google Shape;20;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4"/>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26" name="Google Shape;26;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9"/>
        <p:cNvGrpSpPr/>
        <p:nvPr/>
      </p:nvGrpSpPr>
      <p:grpSpPr>
        <a:xfrm>
          <a:off x="0" y="0"/>
          <a:ext cx="0" cy="0"/>
          <a:chOff x="0" y="0"/>
          <a:chExt cx="0" cy="0"/>
        </a:xfrm>
      </p:grpSpPr>
      <p:sp>
        <p:nvSpPr>
          <p:cNvPr id="30" name="Google Shape;30;p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 name="Google Shape;31;p5"/>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2" name="Google Shape;32;p5"/>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 name="Google Shape;33;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6"/>
        <p:cNvGrpSpPr/>
        <p:nvPr/>
      </p:nvGrpSpPr>
      <p:grpSpPr>
        <a:xfrm>
          <a:off x="0" y="0"/>
          <a:ext cx="0" cy="0"/>
          <a:chOff x="0" y="0"/>
          <a:chExt cx="0" cy="0"/>
        </a:xfrm>
      </p:grpSpPr>
      <p:sp>
        <p:nvSpPr>
          <p:cNvPr id="37" name="Google Shape;37;p6"/>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6"/>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9" name="Google Shape;39;p6"/>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6"/>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1" name="Google Shape;41;p6"/>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2" name="Google Shape;42;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sp>
        <p:nvSpPr>
          <p:cNvPr id="46" name="Google Shape;46;p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57" name="Google Shape;57;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8" name="Google Shape;58;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0"/>
          <p:cNvSpPr>
            <a:spLocks noGrp="1"/>
          </p:cNvSpPr>
          <p:nvPr>
            <p:ph type="pic" idx="2"/>
          </p:nvPr>
        </p:nvSpPr>
        <p:spPr>
          <a:xfrm>
            <a:off x="5183188" y="987425"/>
            <a:ext cx="6172200" cy="4873625"/>
          </a:xfrm>
          <a:prstGeom prst="rect">
            <a:avLst/>
          </a:prstGeom>
          <a:noFill/>
          <a:ln>
            <a:noFill/>
          </a:ln>
        </p:spPr>
      </p:sp>
      <p:sp>
        <p:nvSpPr>
          <p:cNvPr id="64" name="Google Shape;64;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5" name="Google Shape;65;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70C0"/>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Google Shape;8;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microsoft.com/office/2018/10/relationships/comments" Target="../comments/modernComment_100_0.xm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gif"/></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microsoft.com/office/2018/10/relationships/comments" Target="../comments/modernComment_105_226E4DE6.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microsoft.com/office/2018/10/relationships/comments" Target="../comments/modernComment_107_FA6520D6.xml"/><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4.xm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lumMod val="50000"/>
          </a:schemeClr>
        </a:solidFill>
        <a:effectLst/>
      </p:bgPr>
    </p:bg>
    <p:spTree>
      <p:nvGrpSpPr>
        <p:cNvPr id="1" name="Shape 83"/>
        <p:cNvGrpSpPr/>
        <p:nvPr/>
      </p:nvGrpSpPr>
      <p:grpSpPr>
        <a:xfrm>
          <a:off x="0" y="0"/>
          <a:ext cx="0" cy="0"/>
          <a:chOff x="0" y="0"/>
          <a:chExt cx="0" cy="0"/>
        </a:xfrm>
      </p:grpSpPr>
      <p:sp>
        <p:nvSpPr>
          <p:cNvPr id="84" name="Google Shape;84;p13"/>
          <p:cNvSpPr txBox="1">
            <a:spLocks noGrp="1"/>
          </p:cNvSpPr>
          <p:nvPr>
            <p:ph type="ctrTitle"/>
          </p:nvPr>
        </p:nvSpPr>
        <p:spPr>
          <a:xfrm>
            <a:off x="30007" y="923809"/>
            <a:ext cx="5675059" cy="5724300"/>
          </a:xfrm>
          <a:prstGeom prst="rect">
            <a:avLst/>
          </a:prstGeom>
          <a:noFill/>
          <a:ln>
            <a:noFill/>
          </a:ln>
        </p:spPr>
        <p:txBody>
          <a:bodyPr spcFirstLastPara="1" wrap="square" lIns="45720" tIns="0" rIns="0" bIns="45700" anchor="t" anchorCtr="0">
            <a:normAutofit/>
          </a:bodyPr>
          <a:lstStyle/>
          <a:p>
            <a:pPr marL="0" lvl="0" indent="0" algn="l" rtl="0">
              <a:lnSpc>
                <a:spcPct val="90000"/>
              </a:lnSpc>
              <a:spcBef>
                <a:spcPts val="0"/>
              </a:spcBef>
              <a:spcAft>
                <a:spcPts val="0"/>
              </a:spcAft>
              <a:buClr>
                <a:srgbClr val="FFFF00"/>
              </a:buClr>
              <a:buSzPct val="90566"/>
              <a:buFont typeface="Calibri"/>
              <a:buNone/>
            </a:pPr>
            <a:r>
              <a:rPr lang="en-US" sz="3200" b="1">
                <a:solidFill>
                  <a:srgbClr val="FFFF00"/>
                </a:solidFill>
              </a:rPr>
              <a:t>The Precipitable Water Project:</a:t>
            </a:r>
            <a:endParaRPr lang="en-US" sz="3200" b="1"/>
          </a:p>
          <a:p>
            <a:pPr algn="l">
              <a:buClr>
                <a:srgbClr val="FFFF00"/>
              </a:buClr>
              <a:buSzPct val="95364"/>
            </a:pPr>
            <a:r>
              <a:rPr lang="en-US" sz="2400">
                <a:solidFill>
                  <a:srgbClr val="FFFF00"/>
                </a:solidFill>
              </a:rPr>
              <a:t>Using Zenith Clear Sky Temperature to Approximate Precipitable Water in Areas without Nearby Measurements in the Western U.S.</a:t>
            </a:r>
            <a:br>
              <a:rPr lang="en-US" sz="3200"/>
            </a:br>
            <a:br>
              <a:rPr lang="en-US" sz="1400"/>
            </a:br>
            <a:br>
              <a:rPr lang="en-US" sz="1400"/>
            </a:br>
            <a:r>
              <a:rPr lang="en-US" sz="2000" b="1">
                <a:solidFill>
                  <a:schemeClr val="accent2">
                    <a:lumMod val="40000"/>
                    <a:lumOff val="60000"/>
                  </a:schemeClr>
                </a:solidFill>
              </a:rPr>
              <a:t>Vicki Kelsey</a:t>
            </a:r>
            <a:r>
              <a:rPr lang="en-US" sz="2000" baseline="30000">
                <a:solidFill>
                  <a:schemeClr val="accent2">
                    <a:lumMod val="40000"/>
                    <a:lumOff val="60000"/>
                  </a:schemeClr>
                </a:solidFill>
              </a:rPr>
              <a:t>123</a:t>
            </a:r>
            <a:endParaRPr lang="en-US" sz="2000" b="1">
              <a:solidFill>
                <a:schemeClr val="accent2">
                  <a:lumMod val="40000"/>
                  <a:lumOff val="60000"/>
                </a:schemeClr>
              </a:solidFill>
            </a:endParaRPr>
          </a:p>
          <a:p>
            <a:pPr marL="0" lvl="0" indent="0" algn="l" rtl="0">
              <a:lnSpc>
                <a:spcPct val="90000"/>
              </a:lnSpc>
              <a:spcBef>
                <a:spcPts val="0"/>
              </a:spcBef>
              <a:spcAft>
                <a:spcPts val="0"/>
              </a:spcAft>
              <a:buClr>
                <a:srgbClr val="FFFF00"/>
              </a:buClr>
              <a:buSzPct val="177777"/>
              <a:buFont typeface="Calibri"/>
              <a:buNone/>
            </a:pPr>
            <a:br>
              <a:rPr lang="en-US" sz="1800" b="1"/>
            </a:br>
            <a:r>
              <a:rPr lang="en-US" sz="2000" baseline="30000">
                <a:solidFill>
                  <a:schemeClr val="accent2">
                    <a:lumMod val="40000"/>
                    <a:lumOff val="60000"/>
                  </a:schemeClr>
                </a:solidFill>
              </a:rPr>
              <a:t>1</a:t>
            </a:r>
            <a:r>
              <a:rPr lang="en-US" sz="2000">
                <a:solidFill>
                  <a:schemeClr val="accent2">
                    <a:lumMod val="40000"/>
                    <a:lumOff val="60000"/>
                  </a:schemeClr>
                </a:solidFill>
              </a:rPr>
              <a:t>Langmuir Laboratory for Atmospheric Research</a:t>
            </a:r>
            <a:br>
              <a:rPr lang="en-US" sz="2000"/>
            </a:br>
            <a:r>
              <a:rPr lang="en-US" sz="2000" baseline="30000">
                <a:solidFill>
                  <a:schemeClr val="accent2">
                    <a:lumMod val="40000"/>
                    <a:lumOff val="60000"/>
                  </a:schemeClr>
                </a:solidFill>
              </a:rPr>
              <a:t>2</a:t>
            </a:r>
            <a:r>
              <a:rPr lang="en-US" sz="2000">
                <a:solidFill>
                  <a:schemeClr val="accent2">
                    <a:lumMod val="40000"/>
                    <a:lumOff val="60000"/>
                  </a:schemeClr>
                </a:solidFill>
              </a:rPr>
              <a:t>South Dakota School of Mines and Technology</a:t>
            </a:r>
            <a:endParaRPr sz="2000">
              <a:solidFill>
                <a:schemeClr val="accent2">
                  <a:lumMod val="40000"/>
                  <a:lumOff val="60000"/>
                </a:schemeClr>
              </a:solidFill>
            </a:endParaRPr>
          </a:p>
          <a:p>
            <a:pPr algn="l">
              <a:buClr>
                <a:srgbClr val="FFFF00"/>
              </a:buClr>
              <a:buSzPct val="158241"/>
            </a:pPr>
            <a:r>
              <a:rPr lang="en-US" sz="2000" baseline="30000">
                <a:solidFill>
                  <a:schemeClr val="accent2">
                    <a:lumMod val="40000"/>
                    <a:lumOff val="60000"/>
                  </a:schemeClr>
                </a:solidFill>
              </a:rPr>
              <a:t>3</a:t>
            </a:r>
            <a:r>
              <a:rPr lang="en-US" sz="2000">
                <a:solidFill>
                  <a:schemeClr val="accent2">
                    <a:lumMod val="40000"/>
                    <a:lumOff val="60000"/>
                  </a:schemeClr>
                </a:solidFill>
              </a:rPr>
              <a:t>National Weather Service ABQ Student Volunteer Summer 2021</a:t>
            </a:r>
            <a:br>
              <a:rPr lang="en-US" sz="2000"/>
            </a:br>
            <a:br>
              <a:rPr lang="en-US" sz="2000" b="1"/>
            </a:br>
            <a:r>
              <a:rPr lang="en-US" sz="2000" b="1">
                <a:solidFill>
                  <a:schemeClr val="accent2">
                    <a:lumMod val="40000"/>
                    <a:lumOff val="60000"/>
                  </a:schemeClr>
                </a:solidFill>
              </a:rPr>
              <a:t>vkelsey@pmat.app</a:t>
            </a:r>
            <a:br>
              <a:rPr lang="en-US" sz="2000"/>
            </a:br>
            <a:endParaRPr sz="2000">
              <a:solidFill>
                <a:schemeClr val="accent2">
                  <a:lumMod val="40000"/>
                  <a:lumOff val="60000"/>
                </a:schemeClr>
              </a:solidFill>
            </a:endParaRPr>
          </a:p>
          <a:p>
            <a:pPr algn="l">
              <a:buClr>
                <a:srgbClr val="FFFF00"/>
              </a:buClr>
              <a:buSzPct val="158241"/>
            </a:pPr>
            <a:r>
              <a:rPr lang="en-US" sz="2000">
                <a:solidFill>
                  <a:schemeClr val="accent2">
                    <a:lumMod val="40000"/>
                    <a:lumOff val="60000"/>
                  </a:schemeClr>
                </a:solidFill>
              </a:rPr>
              <a:t>2 April 2022</a:t>
            </a:r>
            <a:br>
              <a:rPr lang="en-US" sz="2000"/>
            </a:br>
            <a:r>
              <a:rPr lang="en-US" sz="2000">
                <a:solidFill>
                  <a:schemeClr val="accent2">
                    <a:lumMod val="40000"/>
                    <a:lumOff val="60000"/>
                  </a:schemeClr>
                </a:solidFill>
              </a:rPr>
              <a:t>5th Texas Weather Conference</a:t>
            </a:r>
            <a:endParaRPr sz="2000" b="1">
              <a:solidFill>
                <a:schemeClr val="accent2">
                  <a:lumMod val="40000"/>
                  <a:lumOff val="60000"/>
                </a:schemeClr>
              </a:solidFill>
            </a:endParaRPr>
          </a:p>
        </p:txBody>
      </p:sp>
      <p:pic>
        <p:nvPicPr>
          <p:cNvPr id="85" name="Google Shape;85;p13" descr="Map&#10;&#10;Description automatically generated"/>
          <p:cNvPicPr preferRelativeResize="0"/>
          <p:nvPr/>
        </p:nvPicPr>
        <p:blipFill rotWithShape="1">
          <a:blip r:embed="rId4">
            <a:alphaModFix/>
          </a:blip>
          <a:srcRect l="12585" t="14049" r="12987" b="14157"/>
          <a:stretch/>
        </p:blipFill>
        <p:spPr>
          <a:xfrm>
            <a:off x="5713725" y="922712"/>
            <a:ext cx="6478124" cy="4727375"/>
          </a:xfrm>
          <a:prstGeom prst="rect">
            <a:avLst/>
          </a:prstGeom>
          <a:noFill/>
          <a:ln>
            <a:noFill/>
          </a:ln>
        </p:spPr>
      </p:pic>
    </p:spTree>
  </p:cSld>
  <p:clrMapOvr>
    <a:masterClrMapping/>
  </p:clrMapOvr>
  <p:extLst>
    <p:ext uri="{6950BFC3-D8DA-4A85-94F7-54DA5524770B}">
      <p188:commentRel xmlns:p188="http://schemas.microsoft.com/office/powerpoint/2018/8/main" r:id="rId3"/>
    </p:ext>
  </p:extLs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1">
            <a:lumMod val="5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61C356-DF50-4D87-A848-A5DE3F166D5A}"/>
              </a:ext>
            </a:extLst>
          </p:cNvPr>
          <p:cNvSpPr>
            <a:spLocks noGrp="1"/>
          </p:cNvSpPr>
          <p:nvPr>
            <p:ph type="title"/>
          </p:nvPr>
        </p:nvSpPr>
        <p:spPr>
          <a:xfrm>
            <a:off x="239486" y="256268"/>
            <a:ext cx="2804160" cy="536349"/>
          </a:xfrm>
        </p:spPr>
        <p:txBody>
          <a:bodyPr spcFirstLastPara="1" wrap="square" lIns="0" tIns="45700" rIns="91425" bIns="45700" anchor="ctr" anchorCtr="0">
            <a:normAutofit/>
          </a:bodyPr>
          <a:lstStyle/>
          <a:p>
            <a:r>
              <a:rPr lang="en-US" sz="3200" b="1">
                <a:solidFill>
                  <a:srgbClr val="FFFF00"/>
                </a:solidFill>
              </a:rPr>
              <a:t>Next steps</a:t>
            </a:r>
            <a:endParaRPr lang="en-US" sz="3200" b="1"/>
          </a:p>
        </p:txBody>
      </p:sp>
      <p:sp>
        <p:nvSpPr>
          <p:cNvPr id="3" name="Text Placeholder 2">
            <a:extLst>
              <a:ext uri="{FF2B5EF4-FFF2-40B4-BE49-F238E27FC236}">
                <a16:creationId xmlns:a16="http://schemas.microsoft.com/office/drawing/2014/main" id="{D180758D-C82E-4C88-9FAA-C2E33ACA292F}"/>
              </a:ext>
            </a:extLst>
          </p:cNvPr>
          <p:cNvSpPr>
            <a:spLocks noGrp="1"/>
          </p:cNvSpPr>
          <p:nvPr>
            <p:ph type="body" idx="1"/>
          </p:nvPr>
        </p:nvSpPr>
        <p:spPr>
          <a:xfrm>
            <a:off x="235865" y="1418648"/>
            <a:ext cx="5857008" cy="4342679"/>
          </a:xfrm>
        </p:spPr>
        <p:txBody>
          <a:bodyPr spcFirstLastPara="1" wrap="square" lIns="0" tIns="45700" rIns="91425" bIns="45700" anchor="t" anchorCtr="0">
            <a:normAutofit/>
          </a:bodyPr>
          <a:lstStyle/>
          <a:p>
            <a:pPr marL="0" indent="0">
              <a:lnSpc>
                <a:spcPct val="80000"/>
              </a:lnSpc>
              <a:spcBef>
                <a:spcPts val="0"/>
              </a:spcBef>
              <a:buNone/>
            </a:pPr>
            <a:r>
              <a:rPr lang="en-US" sz="2600" b="1">
                <a:solidFill>
                  <a:schemeClr val="accent2">
                    <a:lumMod val="40000"/>
                    <a:lumOff val="60000"/>
                  </a:schemeClr>
                </a:solidFill>
              </a:rPr>
              <a:t>Automation</a:t>
            </a:r>
            <a:endParaRPr lang="en-US" sz="2600">
              <a:solidFill>
                <a:schemeClr val="accent2">
                  <a:lumMod val="40000"/>
                  <a:lumOff val="60000"/>
                </a:schemeClr>
              </a:solidFill>
            </a:endParaRPr>
          </a:p>
          <a:p>
            <a:pPr marL="457200" lvl="2" indent="0">
              <a:spcBef>
                <a:spcPts val="0"/>
              </a:spcBef>
              <a:buNone/>
            </a:pPr>
            <a:r>
              <a:rPr lang="en-US" sz="2200" b="1">
                <a:solidFill>
                  <a:schemeClr val="accent2">
                    <a:lumMod val="40000"/>
                    <a:lumOff val="60000"/>
                  </a:schemeClr>
                </a:solidFill>
              </a:rPr>
              <a:t>-   </a:t>
            </a:r>
            <a:r>
              <a:rPr lang="en-US" sz="2200">
                <a:solidFill>
                  <a:schemeClr val="accent2">
                    <a:lumMod val="40000"/>
                    <a:lumOff val="60000"/>
                  </a:schemeClr>
                </a:solidFill>
              </a:rPr>
              <a:t>Have measurements taken on an          </a:t>
            </a:r>
          </a:p>
          <a:p>
            <a:pPr marL="457200" lvl="2" indent="0">
              <a:spcBef>
                <a:spcPts val="0"/>
              </a:spcBef>
              <a:buNone/>
            </a:pPr>
            <a:r>
              <a:rPr lang="en-US" sz="2200">
                <a:solidFill>
                  <a:schemeClr val="accent2">
                    <a:lumMod val="40000"/>
                    <a:lumOff val="60000"/>
                  </a:schemeClr>
                </a:solidFill>
              </a:rPr>
              <a:t>     hourly basis to be useful to NWS</a:t>
            </a:r>
          </a:p>
          <a:p>
            <a:pPr marL="1028700" lvl="2" indent="0">
              <a:buNone/>
            </a:pPr>
            <a:endParaRPr lang="en-US" sz="1400">
              <a:solidFill>
                <a:schemeClr val="accent2">
                  <a:lumMod val="40000"/>
                  <a:lumOff val="60000"/>
                </a:schemeClr>
              </a:solidFill>
            </a:endParaRPr>
          </a:p>
          <a:p>
            <a:pPr marL="0" indent="0">
              <a:spcBef>
                <a:spcPts val="0"/>
              </a:spcBef>
              <a:buNone/>
            </a:pPr>
            <a:r>
              <a:rPr lang="en-US" sz="2600" b="1">
                <a:solidFill>
                  <a:schemeClr val="accent2">
                    <a:lumMod val="40000"/>
                    <a:lumOff val="60000"/>
                  </a:schemeClr>
                </a:solidFill>
              </a:rPr>
              <a:t>Citizen Science / GLOBE Project</a:t>
            </a:r>
          </a:p>
          <a:p>
            <a:pPr marL="457200" lvl="1" indent="0">
              <a:lnSpc>
                <a:spcPct val="80000"/>
              </a:lnSpc>
              <a:spcBef>
                <a:spcPts val="0"/>
              </a:spcBef>
              <a:buNone/>
            </a:pPr>
            <a:r>
              <a:rPr lang="en-US" sz="2200" b="1">
                <a:solidFill>
                  <a:schemeClr val="accent2">
                    <a:lumMod val="40000"/>
                    <a:lumOff val="60000"/>
                  </a:schemeClr>
                </a:solidFill>
              </a:rPr>
              <a:t>-   </a:t>
            </a:r>
            <a:r>
              <a:rPr lang="en-US" sz="2200">
                <a:solidFill>
                  <a:schemeClr val="accent2">
                    <a:lumMod val="40000"/>
                    <a:lumOff val="60000"/>
                  </a:schemeClr>
                </a:solidFill>
              </a:rPr>
              <a:t>Manual measurements at rural</a:t>
            </a:r>
          </a:p>
          <a:p>
            <a:pPr marL="571500" lvl="1" indent="0">
              <a:lnSpc>
                <a:spcPct val="80000"/>
              </a:lnSpc>
              <a:spcBef>
                <a:spcPts val="0"/>
              </a:spcBef>
              <a:buNone/>
            </a:pPr>
            <a:r>
              <a:rPr lang="en-US" sz="2200">
                <a:solidFill>
                  <a:schemeClr val="accent2">
                    <a:lumMod val="40000"/>
                    <a:lumOff val="60000"/>
                  </a:schemeClr>
                </a:solidFill>
              </a:rPr>
              <a:t>    locations</a:t>
            </a:r>
          </a:p>
          <a:p>
            <a:pPr marL="571500" lvl="1" indent="0">
              <a:buNone/>
            </a:pPr>
            <a:endParaRPr lang="en-US" sz="1400">
              <a:solidFill>
                <a:schemeClr val="accent2">
                  <a:lumMod val="40000"/>
                  <a:lumOff val="60000"/>
                </a:schemeClr>
              </a:solidFill>
            </a:endParaRPr>
          </a:p>
          <a:p>
            <a:pPr marL="0" indent="0">
              <a:lnSpc>
                <a:spcPct val="80000"/>
              </a:lnSpc>
              <a:spcBef>
                <a:spcPts val="0"/>
              </a:spcBef>
              <a:buNone/>
            </a:pPr>
            <a:r>
              <a:rPr lang="en-US" sz="2600" b="1">
                <a:solidFill>
                  <a:schemeClr val="accent2">
                    <a:lumMod val="40000"/>
                    <a:lumOff val="60000"/>
                  </a:schemeClr>
                </a:solidFill>
              </a:rPr>
              <a:t>Data</a:t>
            </a:r>
            <a:endParaRPr lang="en-US" sz="2200" b="1">
              <a:solidFill>
                <a:schemeClr val="accent2">
                  <a:lumMod val="40000"/>
                  <a:lumOff val="60000"/>
                </a:schemeClr>
              </a:solidFill>
            </a:endParaRPr>
          </a:p>
          <a:p>
            <a:pPr marL="457200" lvl="1" indent="0">
              <a:lnSpc>
                <a:spcPct val="80000"/>
              </a:lnSpc>
              <a:spcBef>
                <a:spcPts val="0"/>
              </a:spcBef>
              <a:buNone/>
            </a:pPr>
            <a:r>
              <a:rPr lang="en-US" sz="2200" b="1">
                <a:solidFill>
                  <a:schemeClr val="accent2">
                    <a:lumMod val="40000"/>
                    <a:lumOff val="60000"/>
                  </a:schemeClr>
                </a:solidFill>
              </a:rPr>
              <a:t>-   </a:t>
            </a:r>
            <a:r>
              <a:rPr lang="en-US" sz="2200">
                <a:solidFill>
                  <a:schemeClr val="accent2">
                    <a:lumMod val="40000"/>
                    <a:lumOff val="60000"/>
                  </a:schemeClr>
                </a:solidFill>
              </a:rPr>
              <a:t>Automated Surface Observing</a:t>
            </a:r>
          </a:p>
          <a:p>
            <a:pPr marL="457200" lvl="1" indent="0">
              <a:lnSpc>
                <a:spcPct val="80000"/>
              </a:lnSpc>
              <a:spcBef>
                <a:spcPts val="0"/>
              </a:spcBef>
              <a:buNone/>
            </a:pPr>
            <a:r>
              <a:rPr lang="en-US" sz="2200">
                <a:solidFill>
                  <a:schemeClr val="accent2">
                    <a:lumMod val="40000"/>
                    <a:lumOff val="60000"/>
                  </a:schemeClr>
                </a:solidFill>
              </a:rPr>
              <a:t>     System (ASOS) </a:t>
            </a:r>
            <a:endParaRPr lang="en-US">
              <a:solidFill>
                <a:schemeClr val="accent2">
                  <a:lumMod val="40000"/>
                  <a:lumOff val="60000"/>
                </a:schemeClr>
              </a:solidFill>
            </a:endParaRPr>
          </a:p>
          <a:p>
            <a:pPr marL="457200" lvl="1" indent="0">
              <a:lnSpc>
                <a:spcPct val="80000"/>
              </a:lnSpc>
              <a:spcBef>
                <a:spcPts val="0"/>
              </a:spcBef>
              <a:buNone/>
            </a:pPr>
            <a:r>
              <a:rPr lang="en-US" sz="2200" b="1">
                <a:solidFill>
                  <a:schemeClr val="accent2">
                    <a:lumMod val="40000"/>
                    <a:lumOff val="60000"/>
                  </a:schemeClr>
                </a:solidFill>
              </a:rPr>
              <a:t>-   </a:t>
            </a:r>
            <a:r>
              <a:rPr lang="en-US" sz="2200">
                <a:solidFill>
                  <a:schemeClr val="accent2">
                    <a:lumMod val="40000"/>
                    <a:lumOff val="60000"/>
                  </a:schemeClr>
                </a:solidFill>
              </a:rPr>
              <a:t>Advanced Weather Interactive</a:t>
            </a:r>
          </a:p>
          <a:p>
            <a:pPr marL="457200" lvl="1" indent="0">
              <a:lnSpc>
                <a:spcPct val="80000"/>
              </a:lnSpc>
              <a:spcBef>
                <a:spcPts val="0"/>
              </a:spcBef>
              <a:buNone/>
            </a:pPr>
            <a:r>
              <a:rPr lang="en-US" sz="2200">
                <a:solidFill>
                  <a:schemeClr val="accent2">
                    <a:lumMod val="40000"/>
                    <a:lumOff val="60000"/>
                  </a:schemeClr>
                </a:solidFill>
              </a:rPr>
              <a:t>     Processing System (AWIPS)</a:t>
            </a:r>
            <a:endParaRPr lang="en-US">
              <a:solidFill>
                <a:schemeClr val="accent2">
                  <a:lumMod val="40000"/>
                  <a:lumOff val="60000"/>
                </a:schemeClr>
              </a:solidFill>
            </a:endParaRPr>
          </a:p>
        </p:txBody>
      </p:sp>
      <p:sp>
        <p:nvSpPr>
          <p:cNvPr id="4" name="Text Placeholder 3">
            <a:extLst>
              <a:ext uri="{FF2B5EF4-FFF2-40B4-BE49-F238E27FC236}">
                <a16:creationId xmlns:a16="http://schemas.microsoft.com/office/drawing/2014/main" id="{30407D16-23B3-43F7-8BF2-4BC48B264B56}"/>
              </a:ext>
            </a:extLst>
          </p:cNvPr>
          <p:cNvSpPr>
            <a:spLocks noGrp="1"/>
          </p:cNvSpPr>
          <p:nvPr>
            <p:ph type="body" idx="2"/>
          </p:nvPr>
        </p:nvSpPr>
        <p:spPr>
          <a:xfrm>
            <a:off x="6094270" y="1418648"/>
            <a:ext cx="4930485" cy="2008526"/>
          </a:xfrm>
        </p:spPr>
        <p:txBody>
          <a:bodyPr>
            <a:normAutofit/>
          </a:bodyPr>
          <a:lstStyle/>
          <a:p>
            <a:pPr marL="0" indent="0">
              <a:lnSpc>
                <a:spcPct val="80000"/>
              </a:lnSpc>
              <a:spcBef>
                <a:spcPts val="0"/>
              </a:spcBef>
              <a:buNone/>
            </a:pPr>
            <a:r>
              <a:rPr lang="en-US" sz="2600" b="1">
                <a:solidFill>
                  <a:schemeClr val="accent2">
                    <a:lumMod val="40000"/>
                    <a:lumOff val="60000"/>
                  </a:schemeClr>
                </a:solidFill>
              </a:rPr>
              <a:t>Continued development of PMAT</a:t>
            </a:r>
            <a:endParaRPr lang="en-US">
              <a:solidFill>
                <a:schemeClr val="accent2">
                  <a:lumMod val="40000"/>
                  <a:lumOff val="60000"/>
                </a:schemeClr>
              </a:solidFill>
            </a:endParaRPr>
          </a:p>
          <a:p>
            <a:pPr indent="0">
              <a:lnSpc>
                <a:spcPct val="80000"/>
              </a:lnSpc>
              <a:spcBef>
                <a:spcPts val="0"/>
              </a:spcBef>
              <a:buNone/>
            </a:pPr>
            <a:r>
              <a:rPr lang="en-US" sz="2200" b="1">
                <a:solidFill>
                  <a:schemeClr val="accent2">
                    <a:lumMod val="40000"/>
                    <a:lumOff val="60000"/>
                  </a:schemeClr>
                </a:solidFill>
              </a:rPr>
              <a:t>-    </a:t>
            </a:r>
            <a:r>
              <a:rPr lang="en-US" sz="2200">
                <a:solidFill>
                  <a:schemeClr val="accent2">
                    <a:lumMod val="40000"/>
                    <a:lumOff val="60000"/>
                  </a:schemeClr>
                </a:solidFill>
              </a:rPr>
              <a:t>Open source software</a:t>
            </a:r>
          </a:p>
          <a:p>
            <a:pPr marL="457200" lvl="1" indent="0">
              <a:lnSpc>
                <a:spcPct val="80000"/>
              </a:lnSpc>
              <a:spcBef>
                <a:spcPts val="0"/>
              </a:spcBef>
              <a:buNone/>
            </a:pPr>
            <a:r>
              <a:rPr lang="en-US" sz="2200" b="1">
                <a:solidFill>
                  <a:schemeClr val="accent2">
                    <a:lumMod val="40000"/>
                    <a:lumOff val="60000"/>
                  </a:schemeClr>
                </a:solidFill>
              </a:rPr>
              <a:t>-    </a:t>
            </a:r>
            <a:r>
              <a:rPr lang="en-US" sz="2200">
                <a:solidFill>
                  <a:schemeClr val="accent2">
                    <a:lumMod val="40000"/>
                    <a:lumOff val="60000"/>
                  </a:schemeClr>
                </a:solidFill>
              </a:rPr>
              <a:t>Full access to our dataset </a:t>
            </a:r>
          </a:p>
          <a:p>
            <a:pPr marL="457200" lvl="1" indent="0">
              <a:lnSpc>
                <a:spcPct val="80000"/>
              </a:lnSpc>
              <a:spcBef>
                <a:spcPts val="0"/>
              </a:spcBef>
              <a:buNone/>
            </a:pPr>
            <a:endParaRPr lang="en-US" sz="2200">
              <a:solidFill>
                <a:schemeClr val="accent2">
                  <a:lumMod val="40000"/>
                  <a:lumOff val="60000"/>
                </a:schemeClr>
              </a:solidFill>
            </a:endParaRPr>
          </a:p>
          <a:p>
            <a:pPr marL="457200" lvl="1" indent="0">
              <a:lnSpc>
                <a:spcPct val="80000"/>
              </a:lnSpc>
              <a:spcBef>
                <a:spcPts val="0"/>
              </a:spcBef>
              <a:buNone/>
            </a:pPr>
            <a:endParaRPr lang="en-US" sz="2200">
              <a:solidFill>
                <a:schemeClr val="accent2">
                  <a:lumMod val="40000"/>
                  <a:lumOff val="60000"/>
                </a:schemeClr>
              </a:solidFill>
            </a:endParaRPr>
          </a:p>
          <a:p>
            <a:pPr marL="0" indent="0" algn="ctr">
              <a:lnSpc>
                <a:spcPct val="80000"/>
              </a:lnSpc>
              <a:spcBef>
                <a:spcPts val="0"/>
              </a:spcBef>
              <a:buNone/>
            </a:pPr>
            <a:r>
              <a:rPr lang="en-US" sz="2200">
                <a:solidFill>
                  <a:schemeClr val="accent2">
                    <a:lumMod val="40000"/>
                    <a:lumOff val="60000"/>
                  </a:schemeClr>
                </a:solidFill>
              </a:rPr>
              <a:t>https://docs.pmat.app/</a:t>
            </a:r>
          </a:p>
        </p:txBody>
      </p:sp>
      <p:pic>
        <p:nvPicPr>
          <p:cNvPr id="5" name="Picture 5" descr="Logo&#10;&#10;Description automatically generated">
            <a:extLst>
              <a:ext uri="{FF2B5EF4-FFF2-40B4-BE49-F238E27FC236}">
                <a16:creationId xmlns:a16="http://schemas.microsoft.com/office/drawing/2014/main" id="{637824D6-A1E7-74C3-A1AE-A4A792877F5E}"/>
              </a:ext>
            </a:extLst>
          </p:cNvPr>
          <p:cNvPicPr>
            <a:picLocks noChangeAspect="1"/>
          </p:cNvPicPr>
          <p:nvPr/>
        </p:nvPicPr>
        <p:blipFill rotWithShape="1">
          <a:blip r:embed="rId2"/>
          <a:srcRect l="10095" t="19243" r="6625" b="18927"/>
          <a:stretch/>
        </p:blipFill>
        <p:spPr>
          <a:xfrm>
            <a:off x="7001742" y="3183083"/>
            <a:ext cx="3124491" cy="2319567"/>
          </a:xfrm>
          <a:prstGeom prst="rect">
            <a:avLst/>
          </a:prstGeom>
        </p:spPr>
      </p:pic>
    </p:spTree>
    <p:extLst>
      <p:ext uri="{BB962C8B-B14F-4D97-AF65-F5344CB8AC3E}">
        <p14:creationId xmlns:p14="http://schemas.microsoft.com/office/powerpoint/2010/main" val="23178864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1">
            <a:lumMod val="5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BCDFAC-140E-49D1-9147-E6C8FBCCAD61}"/>
              </a:ext>
            </a:extLst>
          </p:cNvPr>
          <p:cNvSpPr>
            <a:spLocks noGrp="1"/>
          </p:cNvSpPr>
          <p:nvPr>
            <p:ph type="title"/>
          </p:nvPr>
        </p:nvSpPr>
        <p:spPr>
          <a:xfrm>
            <a:off x="255155" y="169265"/>
            <a:ext cx="4709886" cy="699635"/>
          </a:xfrm>
        </p:spPr>
        <p:txBody>
          <a:bodyPr spcFirstLastPara="1" wrap="square" lIns="0" tIns="45700" rIns="91425" bIns="45700" anchor="ctr" anchorCtr="0">
            <a:normAutofit/>
          </a:bodyPr>
          <a:lstStyle/>
          <a:p>
            <a:r>
              <a:rPr lang="en-US" sz="3200" b="1">
                <a:solidFill>
                  <a:srgbClr val="FFFF00"/>
                </a:solidFill>
              </a:rPr>
              <a:t>Any Questions?</a:t>
            </a:r>
            <a:endParaRPr lang="en-US" sz="3200" b="1"/>
          </a:p>
        </p:txBody>
      </p:sp>
      <p:sp>
        <p:nvSpPr>
          <p:cNvPr id="3" name="Text Placeholder 2">
            <a:extLst>
              <a:ext uri="{FF2B5EF4-FFF2-40B4-BE49-F238E27FC236}">
                <a16:creationId xmlns:a16="http://schemas.microsoft.com/office/drawing/2014/main" id="{198A3EE9-CB7C-40DE-AB6A-D365DE635F9E}"/>
              </a:ext>
            </a:extLst>
          </p:cNvPr>
          <p:cNvSpPr>
            <a:spLocks noGrp="1"/>
          </p:cNvSpPr>
          <p:nvPr>
            <p:ph type="body" idx="1"/>
          </p:nvPr>
        </p:nvSpPr>
        <p:spPr>
          <a:xfrm>
            <a:off x="255978" y="1176193"/>
            <a:ext cx="7493578" cy="2560144"/>
          </a:xfrm>
        </p:spPr>
        <p:txBody>
          <a:bodyPr spcFirstLastPara="1" wrap="square" lIns="0" tIns="45700" rIns="91425" bIns="45700" anchor="t" anchorCtr="0">
            <a:normAutofit/>
          </a:bodyPr>
          <a:lstStyle/>
          <a:p>
            <a:pPr marL="0" indent="0">
              <a:spcBef>
                <a:spcPts val="0"/>
              </a:spcBef>
              <a:buNone/>
            </a:pPr>
            <a:r>
              <a:rPr lang="en-US" sz="2600" b="1">
                <a:solidFill>
                  <a:schemeClr val="accent2">
                    <a:lumMod val="40000"/>
                    <a:lumOff val="60000"/>
                  </a:schemeClr>
                </a:solidFill>
              </a:rPr>
              <a:t>Thanks for coming and hearing about the Precipitable Water Project today!</a:t>
            </a:r>
            <a:endParaRPr lang="en-US">
              <a:solidFill>
                <a:schemeClr val="accent2">
                  <a:lumMod val="40000"/>
                  <a:lumOff val="60000"/>
                </a:schemeClr>
              </a:solidFill>
            </a:endParaRPr>
          </a:p>
          <a:p>
            <a:pPr marL="0" indent="0">
              <a:lnSpc>
                <a:spcPct val="80000"/>
              </a:lnSpc>
              <a:spcBef>
                <a:spcPts val="0"/>
              </a:spcBef>
              <a:buNone/>
            </a:pPr>
            <a:endParaRPr lang="en-US" sz="2200">
              <a:solidFill>
                <a:schemeClr val="accent2">
                  <a:lumMod val="40000"/>
                  <a:lumOff val="60000"/>
                </a:schemeClr>
              </a:solidFill>
            </a:endParaRPr>
          </a:p>
          <a:p>
            <a:pPr marL="0" indent="0">
              <a:lnSpc>
                <a:spcPct val="80000"/>
              </a:lnSpc>
              <a:spcBef>
                <a:spcPts val="0"/>
              </a:spcBef>
              <a:buNone/>
            </a:pPr>
            <a:endParaRPr lang="en-US" sz="2200">
              <a:solidFill>
                <a:schemeClr val="accent2">
                  <a:lumMod val="40000"/>
                  <a:lumOff val="60000"/>
                </a:schemeClr>
              </a:solidFill>
            </a:endParaRPr>
          </a:p>
          <a:p>
            <a:pPr marL="0" indent="0">
              <a:lnSpc>
                <a:spcPct val="80000"/>
              </a:lnSpc>
              <a:spcBef>
                <a:spcPts val="0"/>
              </a:spcBef>
              <a:buNone/>
            </a:pPr>
            <a:endParaRPr lang="en-US" sz="2200">
              <a:solidFill>
                <a:schemeClr val="accent2">
                  <a:lumMod val="40000"/>
                  <a:lumOff val="60000"/>
                </a:schemeClr>
              </a:solidFill>
            </a:endParaRPr>
          </a:p>
          <a:p>
            <a:pPr marL="0" indent="0">
              <a:lnSpc>
                <a:spcPct val="80000"/>
              </a:lnSpc>
              <a:spcBef>
                <a:spcPts val="0"/>
              </a:spcBef>
              <a:buNone/>
            </a:pPr>
            <a:endParaRPr lang="en-US" sz="2200">
              <a:solidFill>
                <a:schemeClr val="accent2">
                  <a:lumMod val="40000"/>
                  <a:lumOff val="60000"/>
                </a:schemeClr>
              </a:solidFill>
            </a:endParaRPr>
          </a:p>
          <a:p>
            <a:pPr marL="0" indent="0">
              <a:lnSpc>
                <a:spcPct val="80000"/>
              </a:lnSpc>
              <a:spcBef>
                <a:spcPts val="0"/>
              </a:spcBef>
              <a:buNone/>
            </a:pPr>
            <a:endParaRPr lang="en-US" sz="2200">
              <a:solidFill>
                <a:schemeClr val="accent2">
                  <a:lumMod val="40000"/>
                  <a:lumOff val="60000"/>
                </a:schemeClr>
              </a:solidFill>
            </a:endParaRPr>
          </a:p>
          <a:p>
            <a:pPr marL="0" indent="0">
              <a:spcBef>
                <a:spcPts val="0"/>
              </a:spcBef>
              <a:buNone/>
            </a:pPr>
            <a:r>
              <a:rPr lang="en-US" sz="2200">
                <a:solidFill>
                  <a:schemeClr val="accent2">
                    <a:lumMod val="40000"/>
                    <a:lumOff val="60000"/>
                  </a:schemeClr>
                </a:solidFill>
              </a:rPr>
              <a:t>For more info, please see our paper (published 18 March 2022)</a:t>
            </a:r>
          </a:p>
        </p:txBody>
      </p:sp>
      <p:pic>
        <p:nvPicPr>
          <p:cNvPr id="4" name="Picture 5" descr="Graphical user interface, text, application, letter, email&#10;&#10;Description automatically generated">
            <a:extLst>
              <a:ext uri="{FF2B5EF4-FFF2-40B4-BE49-F238E27FC236}">
                <a16:creationId xmlns:a16="http://schemas.microsoft.com/office/drawing/2014/main" id="{B43F99DA-E2C7-4544-A018-7A513A835BB1}"/>
              </a:ext>
            </a:extLst>
          </p:cNvPr>
          <p:cNvPicPr>
            <a:picLocks noChangeAspect="1"/>
          </p:cNvPicPr>
          <p:nvPr/>
        </p:nvPicPr>
        <p:blipFill rotWithShape="1">
          <a:blip r:embed="rId2"/>
          <a:srcRect l="5429" t="8952" r="4126" b="21397"/>
          <a:stretch/>
        </p:blipFill>
        <p:spPr>
          <a:xfrm>
            <a:off x="183870" y="3729321"/>
            <a:ext cx="7554556" cy="2895514"/>
          </a:xfrm>
          <a:prstGeom prst="rect">
            <a:avLst/>
          </a:prstGeom>
        </p:spPr>
      </p:pic>
      <p:pic>
        <p:nvPicPr>
          <p:cNvPr id="5" name="Picture 5" descr="Qr code&#10;&#10;Description automatically generated">
            <a:extLst>
              <a:ext uri="{FF2B5EF4-FFF2-40B4-BE49-F238E27FC236}">
                <a16:creationId xmlns:a16="http://schemas.microsoft.com/office/drawing/2014/main" id="{F5FB2E1C-1915-67EC-B390-1E1426CFD54E}"/>
              </a:ext>
            </a:extLst>
          </p:cNvPr>
          <p:cNvPicPr>
            <a:picLocks noChangeAspect="1"/>
          </p:cNvPicPr>
          <p:nvPr/>
        </p:nvPicPr>
        <p:blipFill rotWithShape="1">
          <a:blip r:embed="rId3"/>
          <a:srcRect l="4843" t="4843" r="5327" b="4843"/>
          <a:stretch/>
        </p:blipFill>
        <p:spPr>
          <a:xfrm>
            <a:off x="8571923" y="3661805"/>
            <a:ext cx="2855949" cy="2864597"/>
          </a:xfrm>
          <a:prstGeom prst="rect">
            <a:avLst/>
          </a:prstGeom>
        </p:spPr>
      </p:pic>
      <p:sp>
        <p:nvSpPr>
          <p:cNvPr id="6" name="TextBox 5">
            <a:extLst>
              <a:ext uri="{FF2B5EF4-FFF2-40B4-BE49-F238E27FC236}">
                <a16:creationId xmlns:a16="http://schemas.microsoft.com/office/drawing/2014/main" id="{A83CA312-8DCE-7592-B3BD-9B839F618EE9}"/>
              </a:ext>
            </a:extLst>
          </p:cNvPr>
          <p:cNvSpPr txBox="1"/>
          <p:nvPr/>
        </p:nvSpPr>
        <p:spPr>
          <a:xfrm>
            <a:off x="8569036" y="1174173"/>
            <a:ext cx="3444586" cy="214828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80000"/>
              </a:lnSpc>
            </a:pPr>
            <a:r>
              <a:rPr lang="en-US" sz="2200" b="1">
                <a:solidFill>
                  <a:schemeClr val="accent2">
                    <a:lumMod val="40000"/>
                    <a:lumOff val="60000"/>
                  </a:schemeClr>
                </a:solidFill>
                <a:latin typeface="Calibri"/>
              </a:rPr>
              <a:t>Vicki Kelsey</a:t>
            </a:r>
            <a:endParaRPr lang="en-US" b="1" err="1">
              <a:solidFill>
                <a:schemeClr val="accent2">
                  <a:lumMod val="40000"/>
                  <a:lumOff val="60000"/>
                </a:schemeClr>
              </a:solidFill>
              <a:latin typeface="Calibri"/>
            </a:endParaRPr>
          </a:p>
          <a:p>
            <a:pPr>
              <a:lnSpc>
                <a:spcPct val="80000"/>
              </a:lnSpc>
            </a:pPr>
            <a:r>
              <a:rPr lang="en-US" sz="2200" err="1">
                <a:solidFill>
                  <a:schemeClr val="accent2">
                    <a:lumMod val="40000"/>
                    <a:lumOff val="60000"/>
                  </a:schemeClr>
                </a:solidFill>
                <a:latin typeface="Calibri"/>
              </a:rPr>
              <a:t>vkelsey@pmat.app</a:t>
            </a:r>
            <a:endParaRPr lang="en-US" err="1">
              <a:solidFill>
                <a:schemeClr val="accent2">
                  <a:lumMod val="40000"/>
                  <a:lumOff val="60000"/>
                </a:schemeClr>
              </a:solidFill>
              <a:latin typeface="Calibri"/>
            </a:endParaRPr>
          </a:p>
          <a:p>
            <a:endParaRPr lang="en-US">
              <a:solidFill>
                <a:schemeClr val="accent2">
                  <a:lumMod val="40000"/>
                  <a:lumOff val="60000"/>
                </a:schemeClr>
              </a:solidFill>
              <a:latin typeface="Calibri"/>
            </a:endParaRPr>
          </a:p>
          <a:p>
            <a:pPr>
              <a:lnSpc>
                <a:spcPct val="80000"/>
              </a:lnSpc>
            </a:pPr>
            <a:r>
              <a:rPr lang="en-US" sz="2200" b="1">
                <a:solidFill>
                  <a:schemeClr val="accent2">
                    <a:lumMod val="40000"/>
                    <a:lumOff val="60000"/>
                  </a:schemeClr>
                </a:solidFill>
                <a:latin typeface="Calibri"/>
              </a:rPr>
              <a:t>Spencer Riley</a:t>
            </a:r>
            <a:r>
              <a:rPr lang="en-US" sz="2200">
                <a:solidFill>
                  <a:schemeClr val="accent2">
                    <a:lumMod val="40000"/>
                    <a:lumOff val="60000"/>
                  </a:schemeClr>
                </a:solidFill>
                <a:latin typeface="Calibri"/>
              </a:rPr>
              <a:t> </a:t>
            </a:r>
          </a:p>
          <a:p>
            <a:pPr>
              <a:lnSpc>
                <a:spcPct val="80000"/>
              </a:lnSpc>
            </a:pPr>
            <a:r>
              <a:rPr lang="en-US" sz="2200" err="1">
                <a:solidFill>
                  <a:schemeClr val="accent2">
                    <a:lumMod val="40000"/>
                    <a:lumOff val="60000"/>
                  </a:schemeClr>
                </a:solidFill>
                <a:latin typeface="Calibri"/>
              </a:rPr>
              <a:t>sriley@pmat.app</a:t>
            </a:r>
            <a:endParaRPr lang="en-US" sz="2200">
              <a:solidFill>
                <a:schemeClr val="accent2">
                  <a:lumMod val="40000"/>
                  <a:lumOff val="60000"/>
                </a:schemeClr>
              </a:solidFill>
              <a:latin typeface="Calibri"/>
            </a:endParaRPr>
          </a:p>
          <a:p>
            <a:endParaRPr lang="en-US">
              <a:solidFill>
                <a:schemeClr val="accent2">
                  <a:lumMod val="40000"/>
                  <a:lumOff val="60000"/>
                </a:schemeClr>
              </a:solidFill>
              <a:latin typeface="Calibri"/>
            </a:endParaRPr>
          </a:p>
          <a:p>
            <a:pPr>
              <a:lnSpc>
                <a:spcPct val="80000"/>
              </a:lnSpc>
            </a:pPr>
            <a:r>
              <a:rPr lang="en-US" sz="2200" b="1">
                <a:solidFill>
                  <a:schemeClr val="accent2">
                    <a:lumMod val="40000"/>
                    <a:lumOff val="60000"/>
                  </a:schemeClr>
                </a:solidFill>
                <a:latin typeface="Calibri"/>
              </a:rPr>
              <a:t>Kenneth </a:t>
            </a:r>
            <a:r>
              <a:rPr lang="en-US" sz="2200" b="1" err="1">
                <a:solidFill>
                  <a:schemeClr val="accent2">
                    <a:lumMod val="40000"/>
                    <a:lumOff val="60000"/>
                  </a:schemeClr>
                </a:solidFill>
                <a:latin typeface="Calibri"/>
              </a:rPr>
              <a:t>Minschwaner</a:t>
            </a:r>
            <a:endParaRPr lang="en-US" sz="2200" b="1" err="1">
              <a:solidFill>
                <a:schemeClr val="accent2">
                  <a:lumMod val="40000"/>
                  <a:lumOff val="60000"/>
                </a:schemeClr>
              </a:solidFill>
            </a:endParaRPr>
          </a:p>
          <a:p>
            <a:pPr>
              <a:lnSpc>
                <a:spcPct val="80000"/>
              </a:lnSpc>
            </a:pPr>
            <a:r>
              <a:rPr lang="en-US" sz="2200" err="1">
                <a:solidFill>
                  <a:schemeClr val="accent2">
                    <a:lumMod val="40000"/>
                    <a:lumOff val="60000"/>
                  </a:schemeClr>
                </a:solidFill>
              </a:rPr>
              <a:t>kminschwaner@pmat.app</a:t>
            </a:r>
          </a:p>
        </p:txBody>
      </p:sp>
    </p:spTree>
    <p:extLst>
      <p:ext uri="{BB962C8B-B14F-4D97-AF65-F5344CB8AC3E}">
        <p14:creationId xmlns:p14="http://schemas.microsoft.com/office/powerpoint/2010/main" val="6947309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lumMod val="50000"/>
          </a:schemeClr>
        </a:solidFill>
        <a:effectLst/>
      </p:bgPr>
    </p:bg>
    <p:spTree>
      <p:nvGrpSpPr>
        <p:cNvPr id="1" name="Shape 89"/>
        <p:cNvGrpSpPr/>
        <p:nvPr/>
      </p:nvGrpSpPr>
      <p:grpSpPr>
        <a:xfrm>
          <a:off x="0" y="0"/>
          <a:ext cx="0" cy="0"/>
          <a:chOff x="0" y="0"/>
          <a:chExt cx="0" cy="0"/>
        </a:xfrm>
      </p:grpSpPr>
      <p:sp>
        <p:nvSpPr>
          <p:cNvPr id="90" name="Google Shape;90;p14"/>
          <p:cNvSpPr txBox="1">
            <a:spLocks noGrp="1"/>
          </p:cNvSpPr>
          <p:nvPr>
            <p:ph type="title"/>
          </p:nvPr>
        </p:nvSpPr>
        <p:spPr>
          <a:xfrm>
            <a:off x="123980" y="11491"/>
            <a:ext cx="6980704" cy="931113"/>
          </a:xfrm>
          <a:prstGeom prst="rect">
            <a:avLst/>
          </a:prstGeom>
          <a:noFill/>
          <a:ln>
            <a:noFill/>
          </a:ln>
        </p:spPr>
        <p:txBody>
          <a:bodyPr spcFirstLastPara="1" wrap="square" lIns="0" tIns="45700" rIns="91425" bIns="45700" anchor="ctr" anchorCtr="0">
            <a:normAutofit/>
          </a:bodyPr>
          <a:lstStyle/>
          <a:p>
            <a:pPr>
              <a:buClr>
                <a:srgbClr val="FFFF00"/>
              </a:buClr>
              <a:buSzPts val="4400"/>
            </a:pPr>
            <a:r>
              <a:rPr lang="en-US" sz="3200" b="1">
                <a:solidFill>
                  <a:srgbClr val="FFFF00"/>
                </a:solidFill>
              </a:rPr>
              <a:t>PWAT:  Drought to Deluge</a:t>
            </a:r>
            <a:endParaRPr sz="3200" b="1"/>
          </a:p>
        </p:txBody>
      </p:sp>
      <p:sp>
        <p:nvSpPr>
          <p:cNvPr id="91" name="Google Shape;91;p14"/>
          <p:cNvSpPr txBox="1"/>
          <p:nvPr/>
        </p:nvSpPr>
        <p:spPr>
          <a:xfrm>
            <a:off x="122112" y="1528704"/>
            <a:ext cx="4584900" cy="2332906"/>
          </a:xfrm>
          <a:prstGeom prst="rect">
            <a:avLst/>
          </a:prstGeom>
          <a:noFill/>
          <a:ln>
            <a:noFill/>
          </a:ln>
        </p:spPr>
        <p:txBody>
          <a:bodyPr spcFirstLastPara="1" wrap="square" lIns="0" tIns="0" rIns="91425" bIns="45700" anchor="t" anchorCtr="0">
            <a:spAutoFit/>
          </a:bodyPr>
          <a:lstStyle/>
          <a:p>
            <a:pPr>
              <a:lnSpc>
                <a:spcPct val="80000"/>
              </a:lnSpc>
            </a:pPr>
            <a:r>
              <a:rPr lang="en-US" sz="2600" i="0" u="none" strike="noStrike" cap="none">
                <a:solidFill>
                  <a:srgbClr val="F7CAAC"/>
                </a:solidFill>
                <a:latin typeface="Calibri"/>
                <a:ea typeface="Calibri"/>
                <a:cs typeface="Calibri"/>
                <a:sym typeface="Calibri"/>
              </a:rPr>
              <a:t>This project shows how zenith clear sky temperatures can be used to approximate PWAT in higher elevation, arid and </a:t>
            </a:r>
            <a:br>
              <a:rPr lang="en-US" sz="2600">
                <a:latin typeface="Calibri"/>
                <a:ea typeface="Calibri"/>
                <a:cs typeface="Calibri"/>
              </a:rPr>
            </a:br>
            <a:r>
              <a:rPr lang="en-US" sz="2600" i="0" u="none" strike="noStrike" cap="none">
                <a:solidFill>
                  <a:srgbClr val="F7CAAC"/>
                </a:solidFill>
                <a:latin typeface="Calibri"/>
                <a:ea typeface="Calibri"/>
                <a:cs typeface="Calibri"/>
                <a:sym typeface="Calibri"/>
              </a:rPr>
              <a:t>semi-arid regions of the west where data is not currently available for forecasting</a:t>
            </a:r>
            <a:endParaRPr lang="en-US" sz="2600">
              <a:latin typeface="Calibri"/>
            </a:endParaRPr>
          </a:p>
        </p:txBody>
      </p:sp>
      <p:pic>
        <p:nvPicPr>
          <p:cNvPr id="4" name="Picture 4" descr="Chart&#10;&#10;Description automatically generated">
            <a:extLst>
              <a:ext uri="{FF2B5EF4-FFF2-40B4-BE49-F238E27FC236}">
                <a16:creationId xmlns:a16="http://schemas.microsoft.com/office/drawing/2014/main" id="{15325F1C-E181-4B3E-6677-392C5AD37A35}"/>
              </a:ext>
            </a:extLst>
          </p:cNvPr>
          <p:cNvPicPr>
            <a:picLocks noChangeAspect="1"/>
          </p:cNvPicPr>
          <p:nvPr/>
        </p:nvPicPr>
        <p:blipFill>
          <a:blip r:embed="rId3"/>
          <a:stretch>
            <a:fillRect/>
          </a:stretch>
        </p:blipFill>
        <p:spPr>
          <a:xfrm>
            <a:off x="5096741" y="1530274"/>
            <a:ext cx="7098723" cy="5122292"/>
          </a:xfrm>
          <a:prstGeom prst="rect">
            <a:avLst/>
          </a:prstGeom>
        </p:spPr>
      </p:pic>
      <p:sp>
        <p:nvSpPr>
          <p:cNvPr id="5" name="TextBox 4">
            <a:extLst>
              <a:ext uri="{FF2B5EF4-FFF2-40B4-BE49-F238E27FC236}">
                <a16:creationId xmlns:a16="http://schemas.microsoft.com/office/drawing/2014/main" id="{64EFC65B-169A-FFD9-9D44-B2BE1FD52EDF}"/>
              </a:ext>
            </a:extLst>
          </p:cNvPr>
          <p:cNvSpPr txBox="1"/>
          <p:nvPr/>
        </p:nvSpPr>
        <p:spPr>
          <a:xfrm>
            <a:off x="5096742" y="6646718"/>
            <a:ext cx="7133357" cy="215444"/>
          </a:xfrm>
          <a:prstGeom prst="rect">
            <a:avLst/>
          </a:prstGeom>
          <a:solidFill>
            <a:schemeClr val="bg1"/>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i="1"/>
              <a:t>Image:  https://statesummaries.ncics.org/chapter/nm/</a:t>
            </a: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1">
            <a:lumMod val="5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672965-132E-4967-81E7-105DDFEBEC03}"/>
              </a:ext>
            </a:extLst>
          </p:cNvPr>
          <p:cNvSpPr>
            <a:spLocks noGrp="1"/>
          </p:cNvSpPr>
          <p:nvPr>
            <p:ph type="title"/>
          </p:nvPr>
        </p:nvSpPr>
        <p:spPr>
          <a:xfrm>
            <a:off x="119710" y="204704"/>
            <a:ext cx="4414372" cy="546348"/>
          </a:xfrm>
        </p:spPr>
        <p:txBody>
          <a:bodyPr spcFirstLastPara="1" wrap="square" lIns="0" tIns="45700" rIns="91425" bIns="45700" anchor="ctr" anchorCtr="0">
            <a:normAutofit fontScale="90000"/>
          </a:bodyPr>
          <a:lstStyle/>
          <a:p>
            <a:r>
              <a:rPr lang="en-US" sz="3600" b="1">
                <a:solidFill>
                  <a:srgbClr val="FFFF00"/>
                </a:solidFill>
              </a:rPr>
              <a:t>PWAT Data Gaps</a:t>
            </a:r>
          </a:p>
        </p:txBody>
      </p:sp>
      <p:sp>
        <p:nvSpPr>
          <p:cNvPr id="3" name="Text Placeholder 2">
            <a:extLst>
              <a:ext uri="{FF2B5EF4-FFF2-40B4-BE49-F238E27FC236}">
                <a16:creationId xmlns:a16="http://schemas.microsoft.com/office/drawing/2014/main" id="{C9E65ACB-85D0-4FBB-9FDE-5A36D81D07ED}"/>
              </a:ext>
            </a:extLst>
          </p:cNvPr>
          <p:cNvSpPr>
            <a:spLocks noGrp="1"/>
          </p:cNvSpPr>
          <p:nvPr>
            <p:ph type="body" idx="1"/>
          </p:nvPr>
        </p:nvSpPr>
        <p:spPr>
          <a:xfrm>
            <a:off x="123829" y="981719"/>
            <a:ext cx="6217680" cy="5454133"/>
          </a:xfrm>
        </p:spPr>
        <p:txBody>
          <a:bodyPr spcFirstLastPara="1" wrap="square" lIns="0" tIns="45700" rIns="91425" bIns="45700" anchor="t" anchorCtr="0">
            <a:noAutofit/>
          </a:bodyPr>
          <a:lstStyle/>
          <a:p>
            <a:pPr marL="0" indent="0">
              <a:lnSpc>
                <a:spcPct val="80000"/>
              </a:lnSpc>
              <a:buNone/>
            </a:pPr>
            <a:r>
              <a:rPr lang="en-US" sz="2600" b="1">
                <a:solidFill>
                  <a:schemeClr val="accent2">
                    <a:lumMod val="40000"/>
                    <a:lumOff val="60000"/>
                  </a:schemeClr>
                </a:solidFill>
              </a:rPr>
              <a:t>GOES-R limitations</a:t>
            </a:r>
            <a:endParaRPr lang="en-US" sz="2600">
              <a:solidFill>
                <a:schemeClr val="accent2">
                  <a:lumMod val="40000"/>
                  <a:lumOff val="60000"/>
                </a:schemeClr>
              </a:solidFill>
            </a:endParaRPr>
          </a:p>
          <a:p>
            <a:pPr marL="457200" lvl="2" indent="0">
              <a:lnSpc>
                <a:spcPct val="80000"/>
              </a:lnSpc>
              <a:buNone/>
            </a:pPr>
            <a:r>
              <a:rPr lang="en-US" sz="2200" b="1">
                <a:solidFill>
                  <a:schemeClr val="accent2">
                    <a:lumMod val="40000"/>
                    <a:lumOff val="60000"/>
                  </a:schemeClr>
                </a:solidFill>
              </a:rPr>
              <a:t>-</a:t>
            </a:r>
            <a:r>
              <a:rPr lang="en-US" sz="2200">
                <a:solidFill>
                  <a:schemeClr val="accent2">
                    <a:lumMod val="40000"/>
                    <a:lumOff val="60000"/>
                  </a:schemeClr>
                </a:solidFill>
              </a:rPr>
              <a:t>    Angle of incidence</a:t>
            </a:r>
          </a:p>
          <a:p>
            <a:pPr marL="457200" lvl="2" indent="0">
              <a:lnSpc>
                <a:spcPct val="80000"/>
              </a:lnSpc>
              <a:buNone/>
            </a:pPr>
            <a:r>
              <a:rPr lang="en-US" sz="2200" b="1">
                <a:solidFill>
                  <a:schemeClr val="accent2">
                    <a:lumMod val="40000"/>
                    <a:lumOff val="60000"/>
                  </a:schemeClr>
                </a:solidFill>
              </a:rPr>
              <a:t>-</a:t>
            </a:r>
            <a:r>
              <a:rPr lang="en-US" sz="2200">
                <a:solidFill>
                  <a:schemeClr val="accent2">
                    <a:lumMod val="40000"/>
                    <a:lumOff val="60000"/>
                  </a:schemeClr>
                </a:solidFill>
              </a:rPr>
              <a:t>    Topography</a:t>
            </a:r>
          </a:p>
          <a:p>
            <a:pPr marL="0" lvl="2" indent="0">
              <a:lnSpc>
                <a:spcPct val="80000"/>
              </a:lnSpc>
              <a:spcBef>
                <a:spcPts val="0"/>
              </a:spcBef>
              <a:buNone/>
            </a:pPr>
            <a:endParaRPr lang="en-US" sz="1400">
              <a:solidFill>
                <a:schemeClr val="accent2">
                  <a:lumMod val="40000"/>
                  <a:lumOff val="60000"/>
                </a:schemeClr>
              </a:solidFill>
            </a:endParaRPr>
          </a:p>
          <a:p>
            <a:pPr marL="0" indent="0">
              <a:lnSpc>
                <a:spcPct val="80000"/>
              </a:lnSpc>
              <a:buNone/>
            </a:pPr>
            <a:r>
              <a:rPr lang="en-US" sz="2600" b="1">
                <a:solidFill>
                  <a:schemeClr val="accent2">
                    <a:lumMod val="40000"/>
                    <a:lumOff val="60000"/>
                  </a:schemeClr>
                </a:solidFill>
              </a:rPr>
              <a:t>POES limitations</a:t>
            </a:r>
            <a:endParaRPr lang="en-US" sz="2200">
              <a:solidFill>
                <a:schemeClr val="accent2">
                  <a:lumMod val="40000"/>
                  <a:lumOff val="60000"/>
                </a:schemeClr>
              </a:solidFill>
            </a:endParaRPr>
          </a:p>
          <a:p>
            <a:pPr marL="457200" lvl="2" indent="0">
              <a:lnSpc>
                <a:spcPct val="80000"/>
              </a:lnSpc>
              <a:buNone/>
            </a:pPr>
            <a:r>
              <a:rPr lang="en-US" sz="2200" b="1">
                <a:solidFill>
                  <a:schemeClr val="accent2">
                    <a:lumMod val="40000"/>
                    <a:lumOff val="60000"/>
                  </a:schemeClr>
                </a:solidFill>
              </a:rPr>
              <a:t>-</a:t>
            </a:r>
            <a:r>
              <a:rPr lang="en-US" sz="2200">
                <a:solidFill>
                  <a:schemeClr val="accent2">
                    <a:lumMod val="40000"/>
                    <a:lumOff val="60000"/>
                  </a:schemeClr>
                </a:solidFill>
              </a:rPr>
              <a:t>    Orbits</a:t>
            </a:r>
          </a:p>
          <a:p>
            <a:pPr marL="457200" lvl="2" indent="0">
              <a:lnSpc>
                <a:spcPct val="80000"/>
              </a:lnSpc>
              <a:buNone/>
            </a:pPr>
            <a:r>
              <a:rPr lang="en-US" sz="2200" b="1">
                <a:solidFill>
                  <a:schemeClr val="accent2">
                    <a:lumMod val="40000"/>
                    <a:lumOff val="60000"/>
                  </a:schemeClr>
                </a:solidFill>
              </a:rPr>
              <a:t>-</a:t>
            </a:r>
            <a:r>
              <a:rPr lang="en-US" sz="2200">
                <a:solidFill>
                  <a:schemeClr val="accent2">
                    <a:lumMod val="40000"/>
                    <a:lumOff val="60000"/>
                  </a:schemeClr>
                </a:solidFill>
              </a:rPr>
              <a:t>    Frequency</a:t>
            </a:r>
          </a:p>
          <a:p>
            <a:pPr marL="0" lvl="2" indent="0">
              <a:lnSpc>
                <a:spcPct val="80000"/>
              </a:lnSpc>
              <a:spcBef>
                <a:spcPts val="0"/>
              </a:spcBef>
              <a:buNone/>
            </a:pPr>
            <a:endParaRPr lang="en-US" sz="1400">
              <a:solidFill>
                <a:schemeClr val="accent2">
                  <a:lumMod val="40000"/>
                  <a:lumOff val="60000"/>
                </a:schemeClr>
              </a:solidFill>
            </a:endParaRPr>
          </a:p>
          <a:p>
            <a:pPr marL="0" lvl="2" indent="0">
              <a:lnSpc>
                <a:spcPct val="80000"/>
              </a:lnSpc>
              <a:spcBef>
                <a:spcPts val="0"/>
              </a:spcBef>
              <a:buNone/>
            </a:pPr>
            <a:endParaRPr lang="en-US" sz="1400">
              <a:solidFill>
                <a:schemeClr val="accent2">
                  <a:lumMod val="40000"/>
                  <a:lumOff val="60000"/>
                </a:schemeClr>
              </a:solidFill>
            </a:endParaRPr>
          </a:p>
          <a:p>
            <a:pPr marL="0" indent="0">
              <a:lnSpc>
                <a:spcPct val="80000"/>
              </a:lnSpc>
              <a:spcBef>
                <a:spcPts val="0"/>
              </a:spcBef>
              <a:buNone/>
            </a:pPr>
            <a:r>
              <a:rPr lang="en-US" sz="2600" b="1">
                <a:solidFill>
                  <a:schemeClr val="accent2">
                    <a:lumMod val="40000"/>
                    <a:lumOff val="60000"/>
                  </a:schemeClr>
                </a:solidFill>
              </a:rPr>
              <a:t>GPS measurements and Ground based </a:t>
            </a:r>
          </a:p>
          <a:p>
            <a:pPr marL="0" indent="0">
              <a:lnSpc>
                <a:spcPct val="80000"/>
              </a:lnSpc>
              <a:spcBef>
                <a:spcPts val="0"/>
              </a:spcBef>
              <a:buNone/>
            </a:pPr>
            <a:r>
              <a:rPr lang="en-US" sz="2600" b="1">
                <a:solidFill>
                  <a:schemeClr val="accent2">
                    <a:lumMod val="40000"/>
                    <a:lumOff val="60000"/>
                  </a:schemeClr>
                </a:solidFill>
              </a:rPr>
              <a:t>monitoring equipment</a:t>
            </a:r>
            <a:endParaRPr lang="en-US">
              <a:solidFill>
                <a:schemeClr val="accent2">
                  <a:lumMod val="40000"/>
                  <a:lumOff val="60000"/>
                </a:schemeClr>
              </a:solidFill>
            </a:endParaRPr>
          </a:p>
          <a:p>
            <a:pPr marL="457200" lvl="2" indent="0">
              <a:lnSpc>
                <a:spcPct val="80000"/>
              </a:lnSpc>
              <a:buNone/>
            </a:pPr>
            <a:r>
              <a:rPr lang="en-US" sz="2200" b="1">
                <a:solidFill>
                  <a:schemeClr val="accent2">
                    <a:lumMod val="40000"/>
                    <a:lumOff val="60000"/>
                  </a:schemeClr>
                </a:solidFill>
              </a:rPr>
              <a:t>-</a:t>
            </a:r>
            <a:r>
              <a:rPr lang="en-US" sz="2200">
                <a:solidFill>
                  <a:schemeClr val="accent2">
                    <a:lumMod val="40000"/>
                    <a:lumOff val="60000"/>
                  </a:schemeClr>
                </a:solidFill>
              </a:rPr>
              <a:t>    Few measurement sites</a:t>
            </a:r>
          </a:p>
          <a:p>
            <a:pPr marL="457200" lvl="2" indent="0">
              <a:lnSpc>
                <a:spcPct val="80000"/>
              </a:lnSpc>
              <a:buNone/>
            </a:pPr>
            <a:r>
              <a:rPr lang="en-US" sz="2200" b="1">
                <a:solidFill>
                  <a:schemeClr val="accent2">
                    <a:lumMod val="40000"/>
                    <a:lumOff val="60000"/>
                  </a:schemeClr>
                </a:solidFill>
              </a:rPr>
              <a:t>-</a:t>
            </a:r>
            <a:r>
              <a:rPr lang="en-US" sz="2200">
                <a:solidFill>
                  <a:schemeClr val="accent2">
                    <a:lumMod val="40000"/>
                    <a:lumOff val="60000"/>
                  </a:schemeClr>
                </a:solidFill>
              </a:rPr>
              <a:t>    Funding</a:t>
            </a:r>
          </a:p>
          <a:p>
            <a:pPr marL="457200" lvl="2" indent="0">
              <a:lnSpc>
                <a:spcPct val="80000"/>
              </a:lnSpc>
              <a:buNone/>
            </a:pPr>
            <a:r>
              <a:rPr lang="en-US" sz="2200" b="1">
                <a:solidFill>
                  <a:schemeClr val="accent2">
                    <a:lumMod val="40000"/>
                    <a:lumOff val="60000"/>
                  </a:schemeClr>
                </a:solidFill>
              </a:rPr>
              <a:t>-</a:t>
            </a:r>
            <a:r>
              <a:rPr lang="en-US" sz="2200">
                <a:solidFill>
                  <a:schemeClr val="accent2">
                    <a:lumMod val="40000"/>
                    <a:lumOff val="60000"/>
                  </a:schemeClr>
                </a:solidFill>
              </a:rPr>
              <a:t>    Elevation</a:t>
            </a:r>
          </a:p>
          <a:p>
            <a:pPr marL="0" lvl="2" indent="0">
              <a:lnSpc>
                <a:spcPct val="80000"/>
              </a:lnSpc>
              <a:spcBef>
                <a:spcPts val="0"/>
              </a:spcBef>
              <a:buNone/>
            </a:pPr>
            <a:endParaRPr lang="en-US" sz="1400">
              <a:solidFill>
                <a:schemeClr val="accent2">
                  <a:lumMod val="40000"/>
                  <a:lumOff val="60000"/>
                </a:schemeClr>
              </a:solidFill>
            </a:endParaRPr>
          </a:p>
          <a:p>
            <a:pPr marL="0" indent="0">
              <a:lnSpc>
                <a:spcPct val="80000"/>
              </a:lnSpc>
              <a:buNone/>
            </a:pPr>
            <a:r>
              <a:rPr lang="en-US" sz="2600" b="1">
                <a:solidFill>
                  <a:schemeClr val="accent2">
                    <a:lumMod val="40000"/>
                    <a:lumOff val="60000"/>
                  </a:schemeClr>
                </a:solidFill>
              </a:rPr>
              <a:t>Radiosondes</a:t>
            </a:r>
            <a:endParaRPr lang="en-US" sz="2600">
              <a:solidFill>
                <a:schemeClr val="accent2">
                  <a:lumMod val="40000"/>
                  <a:lumOff val="60000"/>
                </a:schemeClr>
              </a:solidFill>
            </a:endParaRPr>
          </a:p>
          <a:p>
            <a:pPr marL="457200" lvl="2" indent="0">
              <a:lnSpc>
                <a:spcPct val="80000"/>
              </a:lnSpc>
              <a:buNone/>
            </a:pPr>
            <a:r>
              <a:rPr lang="en-US" sz="2200" b="1">
                <a:solidFill>
                  <a:schemeClr val="accent2">
                    <a:lumMod val="40000"/>
                    <a:lumOff val="60000"/>
                  </a:schemeClr>
                </a:solidFill>
              </a:rPr>
              <a:t>-</a:t>
            </a:r>
            <a:r>
              <a:rPr lang="en-US" sz="2200">
                <a:solidFill>
                  <a:schemeClr val="accent2">
                    <a:lumMod val="40000"/>
                    <a:lumOff val="60000"/>
                  </a:schemeClr>
                </a:solidFill>
              </a:rPr>
              <a:t>    Large WFO areas</a:t>
            </a:r>
          </a:p>
          <a:p>
            <a:pPr marL="457200" lvl="2" indent="0">
              <a:lnSpc>
                <a:spcPct val="80000"/>
              </a:lnSpc>
              <a:buNone/>
            </a:pPr>
            <a:r>
              <a:rPr lang="en-US" sz="2200" b="1">
                <a:solidFill>
                  <a:schemeClr val="accent2">
                    <a:lumMod val="40000"/>
                    <a:lumOff val="60000"/>
                  </a:schemeClr>
                </a:solidFill>
              </a:rPr>
              <a:t>-</a:t>
            </a:r>
            <a:r>
              <a:rPr lang="en-US" sz="2200">
                <a:solidFill>
                  <a:schemeClr val="accent2">
                    <a:lumMod val="40000"/>
                    <a:lumOff val="60000"/>
                  </a:schemeClr>
                </a:solidFill>
              </a:rPr>
              <a:t>    Large distances between sites</a:t>
            </a:r>
          </a:p>
          <a:p>
            <a:pPr marL="0" indent="0"/>
            <a:endParaRPr lang="en-US">
              <a:solidFill>
                <a:schemeClr val="accent2">
                  <a:lumMod val="40000"/>
                  <a:lumOff val="60000"/>
                </a:schemeClr>
              </a:solidFill>
            </a:endParaRPr>
          </a:p>
        </p:txBody>
      </p:sp>
      <p:pic>
        <p:nvPicPr>
          <p:cNvPr id="7" name="Picture 7" descr="Chart, histogram&#10;&#10;Description automatically generated">
            <a:extLst>
              <a:ext uri="{FF2B5EF4-FFF2-40B4-BE49-F238E27FC236}">
                <a16:creationId xmlns:a16="http://schemas.microsoft.com/office/drawing/2014/main" id="{2F9B230E-EC18-4E19-899D-A2330A40D08B}"/>
              </a:ext>
            </a:extLst>
          </p:cNvPr>
          <p:cNvPicPr>
            <a:picLocks noChangeAspect="1"/>
          </p:cNvPicPr>
          <p:nvPr/>
        </p:nvPicPr>
        <p:blipFill>
          <a:blip r:embed="rId2"/>
          <a:stretch>
            <a:fillRect/>
          </a:stretch>
        </p:blipFill>
        <p:spPr>
          <a:xfrm>
            <a:off x="7557825" y="4432630"/>
            <a:ext cx="4639539" cy="2426190"/>
          </a:xfrm>
          <a:prstGeom prst="rect">
            <a:avLst/>
          </a:prstGeom>
        </p:spPr>
      </p:pic>
      <p:sp>
        <p:nvSpPr>
          <p:cNvPr id="9" name="TextBox 8">
            <a:extLst>
              <a:ext uri="{FF2B5EF4-FFF2-40B4-BE49-F238E27FC236}">
                <a16:creationId xmlns:a16="http://schemas.microsoft.com/office/drawing/2014/main" id="{D8DC1A17-4F7F-4C11-9D8E-2C5CE91BA815}"/>
              </a:ext>
            </a:extLst>
          </p:cNvPr>
          <p:cNvSpPr txBox="1"/>
          <p:nvPr/>
        </p:nvSpPr>
        <p:spPr>
          <a:xfrm>
            <a:off x="7664163" y="4612994"/>
            <a:ext cx="4353789" cy="215444"/>
          </a:xfrm>
          <a:prstGeom prst="rect">
            <a:avLst/>
          </a:prstGeom>
          <a:solidFill>
            <a:schemeClr val="tx1"/>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i="1">
                <a:solidFill>
                  <a:srgbClr val="FFFF00"/>
                </a:solidFill>
              </a:rPr>
              <a:t>Image: https://www.ssec.wisc.edu/~scottl/calval/whitesands.html</a:t>
            </a:r>
            <a:endParaRPr lang="en-US">
              <a:solidFill>
                <a:srgbClr val="FFFF00"/>
              </a:solidFill>
            </a:endParaRPr>
          </a:p>
        </p:txBody>
      </p:sp>
      <p:pic>
        <p:nvPicPr>
          <p:cNvPr id="4" name="Picture 5" descr="Map&#10;&#10;Description automatically generated">
            <a:extLst>
              <a:ext uri="{FF2B5EF4-FFF2-40B4-BE49-F238E27FC236}">
                <a16:creationId xmlns:a16="http://schemas.microsoft.com/office/drawing/2014/main" id="{56076A70-65C5-667B-D911-8163E051331F}"/>
              </a:ext>
            </a:extLst>
          </p:cNvPr>
          <p:cNvPicPr>
            <a:picLocks noChangeAspect="1"/>
          </p:cNvPicPr>
          <p:nvPr/>
        </p:nvPicPr>
        <p:blipFill>
          <a:blip r:embed="rId3"/>
          <a:stretch>
            <a:fillRect/>
          </a:stretch>
        </p:blipFill>
        <p:spPr>
          <a:xfrm>
            <a:off x="7555923" y="1699"/>
            <a:ext cx="4639540" cy="4161622"/>
          </a:xfrm>
          <a:prstGeom prst="rect">
            <a:avLst/>
          </a:prstGeom>
        </p:spPr>
      </p:pic>
      <p:sp>
        <p:nvSpPr>
          <p:cNvPr id="10" name="Google Shape;93;p14">
            <a:extLst>
              <a:ext uri="{FF2B5EF4-FFF2-40B4-BE49-F238E27FC236}">
                <a16:creationId xmlns:a16="http://schemas.microsoft.com/office/drawing/2014/main" id="{D5554928-3477-E604-DDEB-BF1BC34A001D}"/>
              </a:ext>
            </a:extLst>
          </p:cNvPr>
          <p:cNvSpPr txBox="1"/>
          <p:nvPr/>
        </p:nvSpPr>
        <p:spPr>
          <a:xfrm>
            <a:off x="7556699" y="4128989"/>
            <a:ext cx="4638096" cy="307746"/>
          </a:xfrm>
          <a:prstGeom prst="rect">
            <a:avLst/>
          </a:prstGeom>
          <a:solidFill>
            <a:schemeClr val="bg1"/>
          </a:solid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r>
              <a:rPr lang="en-US" sz="800" i="1">
                <a:latin typeface="Calibri"/>
                <a:ea typeface="Calibri"/>
                <a:cs typeface="Calibri"/>
                <a:sym typeface="Calibri"/>
              </a:rPr>
              <a:t>image from: https://www.goes-r.gov/products/baseline-total-precipitable-water.html</a:t>
            </a:r>
            <a:endParaRPr sz="800" i="1">
              <a:latin typeface="Calibri"/>
              <a:ea typeface="Calibri"/>
              <a:cs typeface="Calibri"/>
              <a:sym typeface="Calibri"/>
            </a:endParaRPr>
          </a:p>
        </p:txBody>
      </p:sp>
      <p:sp>
        <p:nvSpPr>
          <p:cNvPr id="11" name="Google Shape;93;p14">
            <a:extLst>
              <a:ext uri="{FF2B5EF4-FFF2-40B4-BE49-F238E27FC236}">
                <a16:creationId xmlns:a16="http://schemas.microsoft.com/office/drawing/2014/main" id="{D5554928-3477-E604-DDEB-BF1BC34A001D}"/>
              </a:ext>
            </a:extLst>
          </p:cNvPr>
          <p:cNvSpPr txBox="1"/>
          <p:nvPr/>
        </p:nvSpPr>
        <p:spPr>
          <a:xfrm>
            <a:off x="9735326" y="9650025"/>
            <a:ext cx="7071300" cy="400200"/>
          </a:xfrm>
          <a:prstGeom prst="rect">
            <a:avLst/>
          </a:prstGeom>
          <a:solidFill>
            <a:schemeClr val="bg1"/>
          </a:solid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r>
              <a:rPr lang="en-US" i="1">
                <a:latin typeface="Calibri"/>
                <a:ea typeface="Calibri"/>
                <a:cs typeface="Calibri"/>
                <a:sym typeface="Calibri"/>
              </a:rPr>
              <a:t>image from: https://www.goes-r.gov/products/baseline-total-precipitable-water.html</a:t>
            </a:r>
            <a:endParaRPr i="1">
              <a:latin typeface="Calibri"/>
              <a:ea typeface="Calibri"/>
              <a:cs typeface="Calibri"/>
              <a:sym typeface="Calibri"/>
            </a:endParaRPr>
          </a:p>
        </p:txBody>
      </p:sp>
    </p:spTree>
    <p:extLst>
      <p:ext uri="{BB962C8B-B14F-4D97-AF65-F5344CB8AC3E}">
        <p14:creationId xmlns:p14="http://schemas.microsoft.com/office/powerpoint/2010/main" val="31290774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lumMod val="5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3BD400-9717-44F1-A276-5D908E4F4225}"/>
              </a:ext>
            </a:extLst>
          </p:cNvPr>
          <p:cNvSpPr>
            <a:spLocks noGrp="1"/>
          </p:cNvSpPr>
          <p:nvPr>
            <p:ph type="title"/>
          </p:nvPr>
        </p:nvSpPr>
        <p:spPr>
          <a:xfrm>
            <a:off x="121734" y="249676"/>
            <a:ext cx="4248538" cy="494709"/>
          </a:xfrm>
        </p:spPr>
        <p:txBody>
          <a:bodyPr spcFirstLastPara="1" wrap="square" lIns="0" tIns="45700" rIns="91425" bIns="45700" anchor="b" anchorCtr="0">
            <a:noAutofit/>
          </a:bodyPr>
          <a:lstStyle/>
          <a:p>
            <a:pPr>
              <a:buSzPts val="4400"/>
            </a:pPr>
            <a:r>
              <a:rPr lang="en-US" b="1">
                <a:solidFill>
                  <a:srgbClr val="FFFF00"/>
                </a:solidFill>
              </a:rPr>
              <a:t>Previous Works</a:t>
            </a:r>
          </a:p>
        </p:txBody>
      </p:sp>
      <p:sp>
        <p:nvSpPr>
          <p:cNvPr id="4" name="Google Shape;91;p14">
            <a:extLst>
              <a:ext uri="{FF2B5EF4-FFF2-40B4-BE49-F238E27FC236}">
                <a16:creationId xmlns:a16="http://schemas.microsoft.com/office/drawing/2014/main" id="{007DB25C-4F3D-461C-BFEC-DDB6DCB051EA}"/>
              </a:ext>
            </a:extLst>
          </p:cNvPr>
          <p:cNvSpPr txBox="1"/>
          <p:nvPr/>
        </p:nvSpPr>
        <p:spPr>
          <a:xfrm>
            <a:off x="135054" y="1425469"/>
            <a:ext cx="6756697" cy="2702238"/>
          </a:xfrm>
          <a:prstGeom prst="rect">
            <a:avLst/>
          </a:prstGeom>
          <a:noFill/>
          <a:ln>
            <a:noFill/>
          </a:ln>
        </p:spPr>
        <p:txBody>
          <a:bodyPr spcFirstLastPara="1" wrap="square" lIns="0" tIns="45700" rIns="91425" bIns="45700" anchor="t" anchorCtr="0">
            <a:spAutoFit/>
          </a:bodyPr>
          <a:lstStyle/>
          <a:p>
            <a:pPr>
              <a:lnSpc>
                <a:spcPct val="80000"/>
              </a:lnSpc>
            </a:pPr>
            <a:r>
              <a:rPr lang="en-US" sz="2600">
                <a:solidFill>
                  <a:schemeClr val="accent2">
                    <a:lumMod val="40000"/>
                    <a:lumOff val="60000"/>
                  </a:schemeClr>
                </a:solidFill>
                <a:latin typeface="Calibri"/>
                <a:cs typeface="Calibri"/>
              </a:rPr>
              <a:t>Smith and Toumi.  2008</a:t>
            </a:r>
            <a:endParaRPr lang="en-US">
              <a:solidFill>
                <a:schemeClr val="accent2">
                  <a:lumMod val="40000"/>
                  <a:lumOff val="60000"/>
                </a:schemeClr>
              </a:solidFill>
            </a:endParaRPr>
          </a:p>
          <a:p>
            <a:pPr>
              <a:lnSpc>
                <a:spcPct val="80000"/>
              </a:lnSpc>
            </a:pPr>
            <a:r>
              <a:rPr lang="en-US" sz="2600">
                <a:solidFill>
                  <a:schemeClr val="accent2">
                    <a:lumMod val="40000"/>
                    <a:lumOff val="60000"/>
                  </a:schemeClr>
                </a:solidFill>
                <a:latin typeface="Calibri"/>
                <a:cs typeface="Calibri"/>
              </a:rPr>
              <a:t>London, UK</a:t>
            </a:r>
          </a:p>
          <a:p>
            <a:pPr>
              <a:lnSpc>
                <a:spcPct val="80000"/>
              </a:lnSpc>
            </a:pPr>
            <a:endParaRPr lang="en-US">
              <a:solidFill>
                <a:schemeClr val="accent2">
                  <a:lumMod val="40000"/>
                  <a:lumOff val="60000"/>
                </a:schemeClr>
              </a:solidFill>
              <a:latin typeface="Calibri"/>
              <a:cs typeface="Calibri"/>
            </a:endParaRPr>
          </a:p>
          <a:p>
            <a:pPr>
              <a:lnSpc>
                <a:spcPct val="80000"/>
              </a:lnSpc>
            </a:pPr>
            <a:endParaRPr lang="en-US">
              <a:solidFill>
                <a:schemeClr val="accent2">
                  <a:lumMod val="40000"/>
                  <a:lumOff val="60000"/>
                </a:schemeClr>
              </a:solidFill>
              <a:latin typeface="Calibri"/>
              <a:cs typeface="Calibri"/>
            </a:endParaRPr>
          </a:p>
          <a:p>
            <a:pPr>
              <a:lnSpc>
                <a:spcPct val="80000"/>
              </a:lnSpc>
            </a:pPr>
            <a:r>
              <a:rPr lang="en-US" sz="2600" err="1">
                <a:solidFill>
                  <a:schemeClr val="accent2">
                    <a:lumMod val="40000"/>
                    <a:lumOff val="60000"/>
                  </a:schemeClr>
                </a:solidFill>
                <a:latin typeface="Calibri"/>
                <a:cs typeface="Calibri"/>
              </a:rPr>
              <a:t>Maghrabi</a:t>
            </a:r>
            <a:r>
              <a:rPr lang="en-US" sz="2600">
                <a:solidFill>
                  <a:schemeClr val="accent2">
                    <a:lumMod val="40000"/>
                    <a:lumOff val="60000"/>
                  </a:schemeClr>
                </a:solidFill>
                <a:latin typeface="Calibri"/>
                <a:cs typeface="Calibri"/>
              </a:rPr>
              <a:t> and Clay.  2009</a:t>
            </a:r>
          </a:p>
          <a:p>
            <a:pPr>
              <a:lnSpc>
                <a:spcPct val="80000"/>
              </a:lnSpc>
            </a:pPr>
            <a:r>
              <a:rPr lang="en-US" sz="2600">
                <a:solidFill>
                  <a:schemeClr val="accent2">
                    <a:lumMod val="40000"/>
                    <a:lumOff val="60000"/>
                  </a:schemeClr>
                </a:solidFill>
                <a:latin typeface="Calibri"/>
                <a:cs typeface="Calibri"/>
              </a:rPr>
              <a:t>Coastal South Australia</a:t>
            </a:r>
          </a:p>
          <a:p>
            <a:pPr>
              <a:lnSpc>
                <a:spcPct val="80000"/>
              </a:lnSpc>
            </a:pPr>
            <a:endParaRPr lang="en-US">
              <a:solidFill>
                <a:schemeClr val="accent2">
                  <a:lumMod val="40000"/>
                  <a:lumOff val="60000"/>
                </a:schemeClr>
              </a:solidFill>
              <a:latin typeface="Calibri"/>
              <a:cs typeface="Calibri"/>
            </a:endParaRPr>
          </a:p>
          <a:p>
            <a:pPr>
              <a:lnSpc>
                <a:spcPct val="80000"/>
              </a:lnSpc>
            </a:pPr>
            <a:endParaRPr lang="en-US">
              <a:solidFill>
                <a:schemeClr val="accent2">
                  <a:lumMod val="40000"/>
                  <a:lumOff val="60000"/>
                </a:schemeClr>
              </a:solidFill>
              <a:latin typeface="Calibri"/>
              <a:cs typeface="Calibri"/>
            </a:endParaRPr>
          </a:p>
          <a:p>
            <a:pPr>
              <a:lnSpc>
                <a:spcPct val="80000"/>
              </a:lnSpc>
            </a:pPr>
            <a:r>
              <a:rPr lang="en-US" sz="2600">
                <a:solidFill>
                  <a:schemeClr val="accent2">
                    <a:lumMod val="40000"/>
                    <a:lumOff val="60000"/>
                  </a:schemeClr>
                </a:solidFill>
                <a:latin typeface="Calibri"/>
              </a:rPr>
              <a:t>Mims et al.  2011</a:t>
            </a:r>
          </a:p>
          <a:p>
            <a:pPr>
              <a:lnSpc>
                <a:spcPct val="80000"/>
              </a:lnSpc>
            </a:pPr>
            <a:r>
              <a:rPr lang="en-US" sz="2600">
                <a:solidFill>
                  <a:schemeClr val="accent2">
                    <a:lumMod val="40000"/>
                    <a:lumOff val="60000"/>
                  </a:schemeClr>
                </a:solidFill>
                <a:latin typeface="Calibri"/>
              </a:rPr>
              <a:t>Seguin, Texas</a:t>
            </a:r>
          </a:p>
        </p:txBody>
      </p:sp>
      <p:pic>
        <p:nvPicPr>
          <p:cNvPr id="3" name="Picture 4" descr="Text&#10;&#10;Description automatically generated">
            <a:extLst>
              <a:ext uri="{FF2B5EF4-FFF2-40B4-BE49-F238E27FC236}">
                <a16:creationId xmlns:a16="http://schemas.microsoft.com/office/drawing/2014/main" id="{5B55AAE8-6782-4D29-A055-A872B01DF1C9}"/>
              </a:ext>
            </a:extLst>
          </p:cNvPr>
          <p:cNvPicPr>
            <a:picLocks noChangeAspect="1"/>
          </p:cNvPicPr>
          <p:nvPr/>
        </p:nvPicPr>
        <p:blipFill>
          <a:blip r:embed="rId2"/>
          <a:stretch>
            <a:fillRect/>
          </a:stretch>
        </p:blipFill>
        <p:spPr>
          <a:xfrm>
            <a:off x="7044873" y="-2972"/>
            <a:ext cx="5150427" cy="6863615"/>
          </a:xfrm>
          <a:prstGeom prst="rect">
            <a:avLst/>
          </a:prstGeom>
        </p:spPr>
      </p:pic>
      <p:sp>
        <p:nvSpPr>
          <p:cNvPr id="5" name="TextBox 4">
            <a:extLst>
              <a:ext uri="{FF2B5EF4-FFF2-40B4-BE49-F238E27FC236}">
                <a16:creationId xmlns:a16="http://schemas.microsoft.com/office/drawing/2014/main" id="{26F2F952-3CE0-4FD6-8B94-A2507AB866D8}"/>
              </a:ext>
            </a:extLst>
          </p:cNvPr>
          <p:cNvSpPr txBox="1"/>
          <p:nvPr/>
        </p:nvSpPr>
        <p:spPr>
          <a:xfrm>
            <a:off x="5062104" y="6153150"/>
            <a:ext cx="1989858" cy="707886"/>
          </a:xfrm>
          <a:prstGeom prst="rect">
            <a:avLst/>
          </a:prstGeom>
          <a:solidFill>
            <a:schemeClr val="bg1"/>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800" i="1"/>
              <a:t>Image:  Bulletin of the American Meteorological Society, 92(10), 1311-1320. https://journals.ametsoc.org/view/journals/bams/92/10/2011bams3215_1.xml</a:t>
            </a:r>
          </a:p>
        </p:txBody>
      </p:sp>
    </p:spTree>
    <p:extLst>
      <p:ext uri="{BB962C8B-B14F-4D97-AF65-F5344CB8AC3E}">
        <p14:creationId xmlns:p14="http://schemas.microsoft.com/office/powerpoint/2010/main" val="27908925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1">
            <a:lumMod val="5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3BD400-9717-44F1-A276-5D908E4F4225}"/>
              </a:ext>
            </a:extLst>
          </p:cNvPr>
          <p:cNvSpPr>
            <a:spLocks noGrp="1"/>
          </p:cNvSpPr>
          <p:nvPr>
            <p:ph type="title"/>
          </p:nvPr>
        </p:nvSpPr>
        <p:spPr>
          <a:xfrm>
            <a:off x="121181" y="167900"/>
            <a:ext cx="4133520" cy="579751"/>
          </a:xfrm>
        </p:spPr>
        <p:txBody>
          <a:bodyPr spcFirstLastPara="1" wrap="square" lIns="0" tIns="45700" rIns="91425" bIns="45700" anchor="b" anchorCtr="0">
            <a:normAutofit/>
          </a:bodyPr>
          <a:lstStyle/>
          <a:p>
            <a:pPr>
              <a:buSzPts val="4400"/>
            </a:pPr>
            <a:r>
              <a:rPr lang="en-US" b="1">
                <a:solidFill>
                  <a:srgbClr val="FFFF00"/>
                </a:solidFill>
              </a:rPr>
              <a:t>Instrumentation</a:t>
            </a:r>
          </a:p>
        </p:txBody>
      </p:sp>
      <p:sp>
        <p:nvSpPr>
          <p:cNvPr id="4" name="Google Shape;91;p14">
            <a:extLst>
              <a:ext uri="{FF2B5EF4-FFF2-40B4-BE49-F238E27FC236}">
                <a16:creationId xmlns:a16="http://schemas.microsoft.com/office/drawing/2014/main" id="{007DB25C-4F3D-461C-BFEC-DDB6DCB051EA}"/>
              </a:ext>
            </a:extLst>
          </p:cNvPr>
          <p:cNvSpPr txBox="1"/>
          <p:nvPr/>
        </p:nvSpPr>
        <p:spPr>
          <a:xfrm>
            <a:off x="520211" y="2134514"/>
            <a:ext cx="4254221" cy="569346"/>
          </a:xfrm>
          <a:prstGeom prst="rect">
            <a:avLst/>
          </a:prstGeom>
          <a:noFill/>
          <a:ln>
            <a:noFill/>
          </a:ln>
        </p:spPr>
        <p:txBody>
          <a:bodyPr spcFirstLastPara="1" wrap="square" lIns="91425" tIns="45700" rIns="91425" bIns="45700" anchor="t" anchorCtr="0">
            <a:spAutoFit/>
          </a:bodyPr>
          <a:lstStyle/>
          <a:p>
            <a:endParaRPr lang="en-US" sz="3100">
              <a:solidFill>
                <a:srgbClr val="F7CAAC"/>
              </a:solidFill>
              <a:latin typeface="Calibri"/>
              <a:cs typeface="Calibri"/>
            </a:endParaRPr>
          </a:p>
        </p:txBody>
      </p:sp>
      <p:pic>
        <p:nvPicPr>
          <p:cNvPr id="3" name="Picture 4" descr="A picture containing text&#10;&#10;Description automatically generated">
            <a:extLst>
              <a:ext uri="{FF2B5EF4-FFF2-40B4-BE49-F238E27FC236}">
                <a16:creationId xmlns:a16="http://schemas.microsoft.com/office/drawing/2014/main" id="{3556BD79-120B-45BD-9ED5-0DCB4952BE9B}"/>
              </a:ext>
            </a:extLst>
          </p:cNvPr>
          <p:cNvPicPr>
            <a:picLocks noChangeAspect="1"/>
          </p:cNvPicPr>
          <p:nvPr/>
        </p:nvPicPr>
        <p:blipFill rotWithShape="1">
          <a:blip r:embed="rId3"/>
          <a:srcRect l="2510" t="16041" r="7426" b="-712"/>
          <a:stretch/>
        </p:blipFill>
        <p:spPr>
          <a:xfrm>
            <a:off x="5153254" y="1077419"/>
            <a:ext cx="6744138" cy="4755216"/>
          </a:xfrm>
          <a:prstGeom prst="rect">
            <a:avLst/>
          </a:prstGeom>
        </p:spPr>
      </p:pic>
      <p:sp>
        <p:nvSpPr>
          <p:cNvPr id="5" name="TextBox 4">
            <a:extLst>
              <a:ext uri="{FF2B5EF4-FFF2-40B4-BE49-F238E27FC236}">
                <a16:creationId xmlns:a16="http://schemas.microsoft.com/office/drawing/2014/main" id="{422A1E57-83F4-4849-B898-0F70F9AD24AA}"/>
              </a:ext>
            </a:extLst>
          </p:cNvPr>
          <p:cNvSpPr txBox="1"/>
          <p:nvPr/>
        </p:nvSpPr>
        <p:spPr>
          <a:xfrm>
            <a:off x="7157604" y="5841423"/>
            <a:ext cx="2743199" cy="215444"/>
          </a:xfrm>
          <a:prstGeom prst="rect">
            <a:avLst/>
          </a:prstGeom>
          <a:solidFill>
            <a:schemeClr val="bg1"/>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800" i="1"/>
              <a:t>Image taken by Spencer Riley</a:t>
            </a:r>
            <a:endParaRPr lang="en-US"/>
          </a:p>
        </p:txBody>
      </p:sp>
      <p:sp>
        <p:nvSpPr>
          <p:cNvPr id="6" name="TextBox 5">
            <a:extLst>
              <a:ext uri="{FF2B5EF4-FFF2-40B4-BE49-F238E27FC236}">
                <a16:creationId xmlns:a16="http://schemas.microsoft.com/office/drawing/2014/main" id="{0FB58821-1889-4A05-A099-F66000862A2B}"/>
              </a:ext>
            </a:extLst>
          </p:cNvPr>
          <p:cNvSpPr txBox="1"/>
          <p:nvPr/>
        </p:nvSpPr>
        <p:spPr>
          <a:xfrm>
            <a:off x="144876" y="1075415"/>
            <a:ext cx="4857611" cy="4148828"/>
          </a:xfrm>
          <a:prstGeom prst="rect">
            <a:avLst/>
          </a:prstGeom>
          <a:noFill/>
        </p:spPr>
        <p:txBody>
          <a:bodyPr rot="0" spcFirstLastPara="0" vertOverflow="overflow" horzOverflow="overflow" vert="horz" wrap="square" lIns="0" tIns="45720" rIns="91440" bIns="45720" numCol="1" spcCol="0" rtlCol="0" fromWordArt="0" anchor="t" anchorCtr="0" forceAA="0" compatLnSpc="1">
            <a:prstTxWarp prst="textNoShape">
              <a:avLst/>
            </a:prstTxWarp>
            <a:spAutoFit/>
          </a:bodyPr>
          <a:lstStyle/>
          <a:p>
            <a:pPr>
              <a:lnSpc>
                <a:spcPct val="80000"/>
              </a:lnSpc>
            </a:pPr>
            <a:r>
              <a:rPr lang="en-US" sz="2600" b="1">
                <a:solidFill>
                  <a:schemeClr val="accent2">
                    <a:lumMod val="40000"/>
                    <a:lumOff val="60000"/>
                  </a:schemeClr>
                </a:solidFill>
                <a:latin typeface="Calibri"/>
              </a:rPr>
              <a:t>TE 1610</a:t>
            </a:r>
            <a:endParaRPr lang="en-US">
              <a:solidFill>
                <a:schemeClr val="accent2">
                  <a:lumMod val="40000"/>
                  <a:lumOff val="60000"/>
                </a:schemeClr>
              </a:solidFill>
            </a:endParaRPr>
          </a:p>
          <a:p>
            <a:pPr lvl="8">
              <a:lnSpc>
                <a:spcPct val="80000"/>
              </a:lnSpc>
            </a:pPr>
            <a:r>
              <a:rPr lang="en-US" sz="2200">
                <a:solidFill>
                  <a:schemeClr val="accent2">
                    <a:lumMod val="40000"/>
                    <a:lumOff val="60000"/>
                  </a:schemeClr>
                </a:solidFill>
                <a:latin typeface="Calibri"/>
              </a:rPr>
              <a:t>Field of view:  </a:t>
            </a:r>
            <a:r>
              <a:rPr lang="en-US" sz="2200">
                <a:solidFill>
                  <a:schemeClr val="accent2">
                    <a:lumMod val="40000"/>
                    <a:lumOff val="60000"/>
                  </a:schemeClr>
                </a:solidFill>
                <a:latin typeface="Calibri"/>
                <a:cs typeface="Calibri"/>
              </a:rPr>
              <a:t>4.8° Cone</a:t>
            </a:r>
          </a:p>
          <a:p>
            <a:pPr lvl="4">
              <a:lnSpc>
                <a:spcPct val="80000"/>
              </a:lnSpc>
            </a:pPr>
            <a:r>
              <a:rPr lang="en-US" sz="2200">
                <a:solidFill>
                  <a:schemeClr val="accent2">
                    <a:lumMod val="40000"/>
                    <a:lumOff val="60000"/>
                  </a:schemeClr>
                </a:solidFill>
                <a:latin typeface="Calibri"/>
              </a:rPr>
              <a:t>low temperature limit: </a:t>
            </a:r>
            <a:r>
              <a:rPr lang="en-US" sz="2200">
                <a:solidFill>
                  <a:schemeClr val="accent2">
                    <a:lumMod val="40000"/>
                    <a:lumOff val="60000"/>
                  </a:schemeClr>
                </a:solidFill>
                <a:latin typeface="Calibri"/>
                <a:cs typeface="Calibri"/>
              </a:rPr>
              <a:t>-20°C</a:t>
            </a:r>
          </a:p>
          <a:p>
            <a:pPr lvl="4">
              <a:lnSpc>
                <a:spcPct val="80000"/>
              </a:lnSpc>
            </a:pPr>
            <a:r>
              <a:rPr lang="en-US" sz="2200">
                <a:solidFill>
                  <a:schemeClr val="accent2">
                    <a:lumMod val="40000"/>
                    <a:lumOff val="60000"/>
                  </a:schemeClr>
                </a:solidFill>
                <a:latin typeface="Calibri"/>
              </a:rPr>
              <a:t>Target emissivity:  0.95</a:t>
            </a:r>
          </a:p>
          <a:p>
            <a:pPr lvl="4">
              <a:lnSpc>
                <a:spcPct val="80000"/>
              </a:lnSpc>
            </a:pPr>
            <a:endParaRPr lang="en-US">
              <a:solidFill>
                <a:schemeClr val="accent2">
                  <a:lumMod val="40000"/>
                  <a:lumOff val="60000"/>
                </a:schemeClr>
              </a:solidFill>
              <a:latin typeface="Calibri"/>
            </a:endParaRPr>
          </a:p>
          <a:p>
            <a:pPr lvl="1">
              <a:lnSpc>
                <a:spcPct val="80000"/>
              </a:lnSpc>
            </a:pPr>
            <a:r>
              <a:rPr lang="en-US" sz="2600" b="1">
                <a:solidFill>
                  <a:schemeClr val="accent2">
                    <a:lumMod val="40000"/>
                    <a:lumOff val="60000"/>
                  </a:schemeClr>
                </a:solidFill>
                <a:latin typeface="Calibri"/>
              </a:rPr>
              <a:t>FLIR i3</a:t>
            </a:r>
          </a:p>
          <a:p>
            <a:pPr lvl="2">
              <a:lnSpc>
                <a:spcPct val="80000"/>
              </a:lnSpc>
            </a:pPr>
            <a:r>
              <a:rPr lang="en-US" sz="2200">
                <a:solidFill>
                  <a:schemeClr val="accent2">
                    <a:lumMod val="40000"/>
                    <a:lumOff val="60000"/>
                  </a:schemeClr>
                </a:solidFill>
                <a:latin typeface="Calibri"/>
              </a:rPr>
              <a:t>Field of view:  </a:t>
            </a:r>
            <a:r>
              <a:rPr lang="en-US" sz="2200">
                <a:solidFill>
                  <a:schemeClr val="accent2">
                    <a:lumMod val="40000"/>
                    <a:lumOff val="60000"/>
                  </a:schemeClr>
                </a:solidFill>
                <a:latin typeface="Calibri"/>
                <a:cs typeface="Calibri"/>
              </a:rPr>
              <a:t>12.5° x 12.5° Rectangle</a:t>
            </a:r>
          </a:p>
          <a:p>
            <a:pPr lvl="2">
              <a:lnSpc>
                <a:spcPct val="80000"/>
              </a:lnSpc>
            </a:pPr>
            <a:r>
              <a:rPr lang="en-US" sz="2200">
                <a:solidFill>
                  <a:schemeClr val="accent2">
                    <a:lumMod val="40000"/>
                    <a:lumOff val="60000"/>
                  </a:schemeClr>
                </a:solidFill>
                <a:latin typeface="Calibri"/>
              </a:rPr>
              <a:t>Low temperature limit:  </a:t>
            </a:r>
            <a:r>
              <a:rPr lang="en-US" sz="2200">
                <a:solidFill>
                  <a:schemeClr val="accent2">
                    <a:lumMod val="40000"/>
                    <a:lumOff val="60000"/>
                  </a:schemeClr>
                </a:solidFill>
                <a:latin typeface="Calibri"/>
                <a:cs typeface="Calibri"/>
              </a:rPr>
              <a:t>-40°C</a:t>
            </a:r>
          </a:p>
          <a:p>
            <a:pPr lvl="2">
              <a:lnSpc>
                <a:spcPct val="80000"/>
              </a:lnSpc>
            </a:pPr>
            <a:r>
              <a:rPr lang="en-US" sz="2200">
                <a:solidFill>
                  <a:schemeClr val="accent2">
                    <a:lumMod val="40000"/>
                    <a:lumOff val="60000"/>
                  </a:schemeClr>
                </a:solidFill>
                <a:latin typeface="Calibri"/>
              </a:rPr>
              <a:t>Target emissivity:  0.95</a:t>
            </a:r>
            <a:endParaRPr lang="en-US">
              <a:solidFill>
                <a:schemeClr val="accent2">
                  <a:lumMod val="40000"/>
                  <a:lumOff val="60000"/>
                </a:schemeClr>
              </a:solidFill>
            </a:endParaRPr>
          </a:p>
          <a:p>
            <a:pPr lvl="1">
              <a:lnSpc>
                <a:spcPct val="80000"/>
              </a:lnSpc>
            </a:pPr>
            <a:endParaRPr lang="en-US">
              <a:solidFill>
                <a:schemeClr val="accent2">
                  <a:lumMod val="40000"/>
                  <a:lumOff val="60000"/>
                </a:schemeClr>
              </a:solidFill>
              <a:latin typeface="Calibri"/>
            </a:endParaRPr>
          </a:p>
          <a:p>
            <a:pPr lvl="1">
              <a:lnSpc>
                <a:spcPct val="80000"/>
              </a:lnSpc>
            </a:pPr>
            <a:r>
              <a:rPr lang="en-US" sz="2600" b="1">
                <a:solidFill>
                  <a:schemeClr val="accent2">
                    <a:lumMod val="40000"/>
                    <a:lumOff val="60000"/>
                  </a:schemeClr>
                </a:solidFill>
                <a:latin typeface="Calibri"/>
              </a:rPr>
              <a:t>AMES 12:1</a:t>
            </a:r>
          </a:p>
          <a:p>
            <a:pPr lvl="2">
              <a:lnSpc>
                <a:spcPct val="80000"/>
              </a:lnSpc>
            </a:pPr>
            <a:r>
              <a:rPr lang="en-US" sz="2200">
                <a:solidFill>
                  <a:schemeClr val="accent2">
                    <a:lumMod val="40000"/>
                    <a:lumOff val="60000"/>
                  </a:schemeClr>
                </a:solidFill>
                <a:latin typeface="Calibri"/>
              </a:rPr>
              <a:t>Field of view:  </a:t>
            </a:r>
            <a:r>
              <a:rPr lang="en-US" sz="2200">
                <a:solidFill>
                  <a:schemeClr val="accent2">
                    <a:lumMod val="40000"/>
                    <a:lumOff val="60000"/>
                  </a:schemeClr>
                </a:solidFill>
                <a:latin typeface="Calibri"/>
                <a:cs typeface="Calibri"/>
              </a:rPr>
              <a:t>4.8° Cone</a:t>
            </a:r>
          </a:p>
          <a:p>
            <a:pPr lvl="2">
              <a:lnSpc>
                <a:spcPct val="80000"/>
              </a:lnSpc>
            </a:pPr>
            <a:r>
              <a:rPr lang="en-US" sz="2200">
                <a:solidFill>
                  <a:schemeClr val="accent2">
                    <a:lumMod val="40000"/>
                    <a:lumOff val="60000"/>
                  </a:schemeClr>
                </a:solidFill>
                <a:latin typeface="Calibri"/>
              </a:rPr>
              <a:t>Low temperature limit:  </a:t>
            </a:r>
            <a:r>
              <a:rPr lang="en-US" sz="2200">
                <a:solidFill>
                  <a:schemeClr val="accent2">
                    <a:lumMod val="40000"/>
                    <a:lumOff val="60000"/>
                  </a:schemeClr>
                </a:solidFill>
                <a:latin typeface="Calibri"/>
                <a:cs typeface="Calibri"/>
              </a:rPr>
              <a:t>-50°C</a:t>
            </a:r>
          </a:p>
          <a:p>
            <a:pPr lvl="2">
              <a:lnSpc>
                <a:spcPct val="80000"/>
              </a:lnSpc>
            </a:pPr>
            <a:r>
              <a:rPr lang="en-US" sz="2200">
                <a:solidFill>
                  <a:schemeClr val="accent2">
                    <a:lumMod val="40000"/>
                    <a:lumOff val="60000"/>
                  </a:schemeClr>
                </a:solidFill>
                <a:latin typeface="Calibri"/>
              </a:rPr>
              <a:t>Target emissivity:  0.95</a:t>
            </a:r>
          </a:p>
          <a:p>
            <a:pPr lvl="2"/>
            <a:endParaRPr lang="en-US">
              <a:solidFill>
                <a:schemeClr val="accent2">
                  <a:lumMod val="40000"/>
                  <a:lumOff val="60000"/>
                </a:schemeClr>
              </a:solidFill>
              <a:latin typeface="Calibri"/>
            </a:endParaRPr>
          </a:p>
        </p:txBody>
      </p:sp>
    </p:spTree>
    <p:extLst>
      <p:ext uri="{BB962C8B-B14F-4D97-AF65-F5344CB8AC3E}">
        <p14:creationId xmlns:p14="http://schemas.microsoft.com/office/powerpoint/2010/main" val="577654246"/>
      </p:ext>
    </p:extLst>
  </p:cSld>
  <p:clrMapOvr>
    <a:masterClrMapping/>
  </p:clrMapOvr>
  <p:extLst>
    <p:ext uri="{6950BFC3-D8DA-4A85-94F7-54DA5524770B}">
      <p188:commentRel xmlns:p188="http://schemas.microsoft.com/office/powerpoint/2018/8/main" r:id="rId2"/>
    </p:ext>
  </p:extLs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lumMod val="5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FC2E11-2325-2AC3-8743-AC3A59755026}"/>
              </a:ext>
            </a:extLst>
          </p:cNvPr>
          <p:cNvSpPr>
            <a:spLocks noGrp="1"/>
          </p:cNvSpPr>
          <p:nvPr>
            <p:ph type="title"/>
          </p:nvPr>
        </p:nvSpPr>
        <p:spPr>
          <a:xfrm>
            <a:off x="122955" y="183828"/>
            <a:ext cx="3784601" cy="599850"/>
          </a:xfrm>
        </p:spPr>
        <p:txBody>
          <a:bodyPr spcFirstLastPara="1" wrap="square" lIns="0" tIns="45700" rIns="91425" bIns="45700" anchor="ctr" anchorCtr="0">
            <a:normAutofit/>
          </a:bodyPr>
          <a:lstStyle/>
          <a:p>
            <a:r>
              <a:rPr lang="en-US" sz="3200" b="1">
                <a:solidFill>
                  <a:srgbClr val="FFFF00"/>
                </a:solidFill>
              </a:rPr>
              <a:t>Methodology</a:t>
            </a:r>
          </a:p>
        </p:txBody>
      </p:sp>
      <p:sp>
        <p:nvSpPr>
          <p:cNvPr id="3" name="Text Placeholder 2">
            <a:extLst>
              <a:ext uri="{FF2B5EF4-FFF2-40B4-BE49-F238E27FC236}">
                <a16:creationId xmlns:a16="http://schemas.microsoft.com/office/drawing/2014/main" id="{9B5C5405-6CC8-A415-23D1-3468658B6193}"/>
              </a:ext>
            </a:extLst>
          </p:cNvPr>
          <p:cNvSpPr>
            <a:spLocks noGrp="1"/>
          </p:cNvSpPr>
          <p:nvPr>
            <p:ph type="body" idx="1"/>
          </p:nvPr>
        </p:nvSpPr>
        <p:spPr>
          <a:xfrm>
            <a:off x="147947" y="1515960"/>
            <a:ext cx="7154815" cy="4351338"/>
          </a:xfrm>
        </p:spPr>
        <p:txBody>
          <a:bodyPr spcFirstLastPara="1" wrap="square" lIns="0" tIns="45700" rIns="91425" bIns="45700" anchor="t" anchorCtr="0">
            <a:normAutofit/>
          </a:bodyPr>
          <a:lstStyle/>
          <a:p>
            <a:pPr marL="0" indent="0">
              <a:lnSpc>
                <a:spcPct val="80000"/>
              </a:lnSpc>
              <a:spcBef>
                <a:spcPts val="0"/>
              </a:spcBef>
              <a:buNone/>
            </a:pPr>
            <a:r>
              <a:rPr lang="en-US" b="1" dirty="0">
                <a:solidFill>
                  <a:schemeClr val="accent2">
                    <a:lumMod val="40000"/>
                    <a:lumOff val="60000"/>
                  </a:schemeClr>
                </a:solidFill>
              </a:rPr>
              <a:t>Daily zenith </a:t>
            </a:r>
            <a:r>
              <a:rPr lang="en-US" sz="2600" b="1" dirty="0">
                <a:solidFill>
                  <a:schemeClr val="accent2">
                    <a:lumMod val="40000"/>
                    <a:lumOff val="60000"/>
                  </a:schemeClr>
                </a:solidFill>
              </a:rPr>
              <a:t>sky</a:t>
            </a:r>
            <a:r>
              <a:rPr lang="en-US" b="1" dirty="0">
                <a:solidFill>
                  <a:schemeClr val="accent2">
                    <a:lumMod val="40000"/>
                    <a:lumOff val="60000"/>
                  </a:schemeClr>
                </a:solidFill>
              </a:rPr>
              <a:t> temperature measurements</a:t>
            </a:r>
            <a:endParaRPr lang="en-US" dirty="0">
              <a:solidFill>
                <a:schemeClr val="accent2">
                  <a:lumMod val="40000"/>
                  <a:lumOff val="60000"/>
                </a:schemeClr>
              </a:solidFill>
            </a:endParaRPr>
          </a:p>
          <a:p>
            <a:pPr marL="457200" lvl="2" indent="0">
              <a:lnSpc>
                <a:spcPct val="80000"/>
              </a:lnSpc>
              <a:spcBef>
                <a:spcPts val="0"/>
              </a:spcBef>
              <a:buNone/>
            </a:pPr>
            <a:r>
              <a:rPr lang="en-US" sz="2200" b="1" dirty="0">
                <a:solidFill>
                  <a:schemeClr val="accent2">
                    <a:lumMod val="40000"/>
                    <a:lumOff val="60000"/>
                  </a:schemeClr>
                </a:solidFill>
              </a:rPr>
              <a:t>-</a:t>
            </a:r>
            <a:r>
              <a:rPr lang="en-US" sz="2200" dirty="0">
                <a:solidFill>
                  <a:schemeClr val="accent2">
                    <a:lumMod val="40000"/>
                    <a:lumOff val="60000"/>
                  </a:schemeClr>
                </a:solidFill>
              </a:rPr>
              <a:t>    Started January 2019, Socorro, NM</a:t>
            </a:r>
          </a:p>
          <a:p>
            <a:pPr marL="457200" lvl="2" indent="0">
              <a:lnSpc>
                <a:spcPct val="80000"/>
              </a:lnSpc>
              <a:spcBef>
                <a:spcPts val="0"/>
              </a:spcBef>
              <a:buNone/>
            </a:pPr>
            <a:r>
              <a:rPr lang="en-US" sz="2200" b="1" dirty="0">
                <a:solidFill>
                  <a:schemeClr val="accent2">
                    <a:lumMod val="40000"/>
                    <a:lumOff val="60000"/>
                  </a:schemeClr>
                </a:solidFill>
              </a:rPr>
              <a:t>-</a:t>
            </a:r>
            <a:r>
              <a:rPr lang="en-US" sz="2200" dirty="0">
                <a:solidFill>
                  <a:schemeClr val="accent2">
                    <a:lumMod val="40000"/>
                    <a:lumOff val="60000"/>
                  </a:schemeClr>
                </a:solidFill>
              </a:rPr>
              <a:t>    1700-1800 UTC or 2300-2400 UTC</a:t>
            </a:r>
          </a:p>
          <a:p>
            <a:pPr marL="457200" lvl="2" indent="0">
              <a:lnSpc>
                <a:spcPct val="80000"/>
              </a:lnSpc>
              <a:spcBef>
                <a:spcPts val="0"/>
              </a:spcBef>
              <a:buNone/>
            </a:pPr>
            <a:r>
              <a:rPr lang="en-US" sz="2200" b="1" dirty="0">
                <a:solidFill>
                  <a:schemeClr val="accent2">
                    <a:lumMod val="40000"/>
                    <a:lumOff val="60000"/>
                  </a:schemeClr>
                </a:solidFill>
              </a:rPr>
              <a:t>-</a:t>
            </a:r>
            <a:r>
              <a:rPr lang="en-US" sz="2200" dirty="0">
                <a:solidFill>
                  <a:schemeClr val="accent2">
                    <a:lumMod val="40000"/>
                    <a:lumOff val="60000"/>
                  </a:schemeClr>
                </a:solidFill>
              </a:rPr>
              <a:t>    Designation of either cloudy or clear sky</a:t>
            </a:r>
          </a:p>
          <a:p>
            <a:pPr marL="457200" lvl="2" indent="0">
              <a:lnSpc>
                <a:spcPct val="80000"/>
              </a:lnSpc>
              <a:spcBef>
                <a:spcPts val="0"/>
              </a:spcBef>
              <a:buNone/>
            </a:pPr>
            <a:r>
              <a:rPr lang="en-US" sz="2200" b="1" dirty="0">
                <a:solidFill>
                  <a:schemeClr val="accent2">
                    <a:lumMod val="40000"/>
                    <a:lumOff val="60000"/>
                  </a:schemeClr>
                </a:solidFill>
              </a:rPr>
              <a:t>-</a:t>
            </a:r>
            <a:r>
              <a:rPr lang="en-US" sz="2200" dirty="0">
                <a:solidFill>
                  <a:schemeClr val="accent2">
                    <a:lumMod val="40000"/>
                    <a:lumOff val="60000"/>
                  </a:schemeClr>
                </a:solidFill>
              </a:rPr>
              <a:t>    Ground Temperature measurements taken to</a:t>
            </a:r>
          </a:p>
          <a:p>
            <a:pPr marL="457200" lvl="2" indent="0">
              <a:lnSpc>
                <a:spcPct val="80000"/>
              </a:lnSpc>
              <a:spcBef>
                <a:spcPts val="0"/>
              </a:spcBef>
              <a:buNone/>
            </a:pPr>
            <a:r>
              <a:rPr lang="en-US" sz="2200" dirty="0">
                <a:solidFill>
                  <a:schemeClr val="accent2">
                    <a:lumMod val="40000"/>
                    <a:lumOff val="60000"/>
                  </a:schemeClr>
                </a:solidFill>
              </a:rPr>
              <a:t>     check for calibration and drift</a:t>
            </a:r>
            <a:endParaRPr lang="en-US" dirty="0">
              <a:solidFill>
                <a:schemeClr val="accent2">
                  <a:lumMod val="40000"/>
                  <a:lumOff val="60000"/>
                </a:schemeClr>
              </a:solidFill>
            </a:endParaRPr>
          </a:p>
          <a:p>
            <a:pPr marL="0" lvl="1">
              <a:lnSpc>
                <a:spcPct val="110000"/>
              </a:lnSpc>
              <a:spcBef>
                <a:spcPts val="0"/>
              </a:spcBef>
              <a:buNone/>
            </a:pPr>
            <a:endParaRPr lang="en-US" sz="1400" b="1">
              <a:solidFill>
                <a:schemeClr val="accent2">
                  <a:lumMod val="40000"/>
                  <a:lumOff val="60000"/>
                </a:schemeClr>
              </a:solidFill>
            </a:endParaRPr>
          </a:p>
          <a:p>
            <a:pPr marL="0" lvl="1">
              <a:lnSpc>
                <a:spcPct val="80000"/>
              </a:lnSpc>
              <a:spcBef>
                <a:spcPts val="0"/>
              </a:spcBef>
              <a:buNone/>
            </a:pPr>
            <a:r>
              <a:rPr lang="en-US" sz="2600" b="1" dirty="0">
                <a:solidFill>
                  <a:schemeClr val="accent2">
                    <a:lumMod val="40000"/>
                    <a:lumOff val="60000"/>
                  </a:schemeClr>
                </a:solidFill>
              </a:rPr>
              <a:t>Compare zenith clear sky temperatures with PWAT measurements</a:t>
            </a:r>
            <a:endParaRPr lang="en-US" sz="2600" dirty="0">
              <a:solidFill>
                <a:schemeClr val="accent2">
                  <a:lumMod val="40000"/>
                  <a:lumOff val="60000"/>
                </a:schemeClr>
              </a:solidFill>
            </a:endParaRPr>
          </a:p>
          <a:p>
            <a:pPr marL="457200" lvl="2" indent="0">
              <a:lnSpc>
                <a:spcPct val="80000"/>
              </a:lnSpc>
              <a:spcBef>
                <a:spcPts val="0"/>
              </a:spcBef>
              <a:buNone/>
            </a:pPr>
            <a:r>
              <a:rPr lang="en-US" sz="2200" b="1" dirty="0">
                <a:solidFill>
                  <a:schemeClr val="accent2">
                    <a:lumMod val="40000"/>
                    <a:lumOff val="60000"/>
                  </a:schemeClr>
                </a:solidFill>
              </a:rPr>
              <a:t>-</a:t>
            </a:r>
            <a:r>
              <a:rPr lang="en-US" sz="2200" dirty="0">
                <a:solidFill>
                  <a:schemeClr val="accent2">
                    <a:lumMod val="40000"/>
                    <a:lumOff val="60000"/>
                  </a:schemeClr>
                </a:solidFill>
              </a:rPr>
              <a:t>    Radiosondes from ABQ and EPZ WFOs</a:t>
            </a:r>
          </a:p>
          <a:p>
            <a:pPr marL="457200" lvl="2" indent="0">
              <a:lnSpc>
                <a:spcPct val="80000"/>
              </a:lnSpc>
              <a:spcBef>
                <a:spcPts val="0"/>
              </a:spcBef>
              <a:buNone/>
            </a:pPr>
            <a:r>
              <a:rPr lang="en-US" sz="2200" b="1" dirty="0">
                <a:solidFill>
                  <a:schemeClr val="accent2">
                    <a:lumMod val="40000"/>
                    <a:lumOff val="60000"/>
                  </a:schemeClr>
                </a:solidFill>
              </a:rPr>
              <a:t>-</a:t>
            </a:r>
            <a:r>
              <a:rPr lang="en-US" sz="2200" dirty="0">
                <a:solidFill>
                  <a:schemeClr val="accent2">
                    <a:lumMod val="40000"/>
                    <a:lumOff val="60000"/>
                  </a:schemeClr>
                </a:solidFill>
              </a:rPr>
              <a:t>    </a:t>
            </a:r>
            <a:r>
              <a:rPr lang="en-US" sz="2200" dirty="0" err="1">
                <a:solidFill>
                  <a:schemeClr val="accent2">
                    <a:lumMod val="40000"/>
                    <a:lumOff val="60000"/>
                  </a:schemeClr>
                </a:solidFill>
              </a:rPr>
              <a:t>SuomiNet</a:t>
            </a:r>
            <a:r>
              <a:rPr lang="en-US" sz="2200" dirty="0">
                <a:solidFill>
                  <a:schemeClr val="accent2">
                    <a:lumMod val="40000"/>
                    <a:lumOff val="60000"/>
                  </a:schemeClr>
                </a:solidFill>
              </a:rPr>
              <a:t> data (when available)</a:t>
            </a:r>
          </a:p>
          <a:p>
            <a:pPr marL="457200" lvl="2" indent="0">
              <a:lnSpc>
                <a:spcPct val="80000"/>
              </a:lnSpc>
              <a:spcBef>
                <a:spcPts val="0"/>
              </a:spcBef>
              <a:buNone/>
            </a:pPr>
            <a:r>
              <a:rPr lang="en-US" sz="2200" b="1" dirty="0">
                <a:solidFill>
                  <a:schemeClr val="accent2">
                    <a:lumMod val="40000"/>
                    <a:lumOff val="60000"/>
                  </a:schemeClr>
                </a:solidFill>
              </a:rPr>
              <a:t>-    </a:t>
            </a:r>
            <a:r>
              <a:rPr lang="en-US" sz="2200" dirty="0">
                <a:solidFill>
                  <a:schemeClr val="accent2">
                    <a:lumMod val="40000"/>
                    <a:lumOff val="60000"/>
                  </a:schemeClr>
                </a:solidFill>
              </a:rPr>
              <a:t>AERONET data (when available)</a:t>
            </a:r>
          </a:p>
        </p:txBody>
      </p:sp>
      <p:sp>
        <p:nvSpPr>
          <p:cNvPr id="7" name="TextBox 6">
            <a:extLst>
              <a:ext uri="{FF2B5EF4-FFF2-40B4-BE49-F238E27FC236}">
                <a16:creationId xmlns:a16="http://schemas.microsoft.com/office/drawing/2014/main" id="{19DBE865-B02F-9529-A9E6-A66E489B960E}"/>
              </a:ext>
            </a:extLst>
          </p:cNvPr>
          <p:cNvSpPr txBox="1"/>
          <p:nvPr/>
        </p:nvSpPr>
        <p:spPr>
          <a:xfrm>
            <a:off x="7903524" y="5155703"/>
            <a:ext cx="1935430"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2000" i="1">
              <a:solidFill>
                <a:schemeClr val="bg1"/>
              </a:solidFill>
            </a:endParaRPr>
          </a:p>
        </p:txBody>
      </p:sp>
      <p:pic>
        <p:nvPicPr>
          <p:cNvPr id="4" name="Picture 5" descr="Map&#10;&#10;Description automatically generated">
            <a:extLst>
              <a:ext uri="{FF2B5EF4-FFF2-40B4-BE49-F238E27FC236}">
                <a16:creationId xmlns:a16="http://schemas.microsoft.com/office/drawing/2014/main" id="{7576A1D5-0BAD-5B51-E65E-4C6A2E3202EA}"/>
              </a:ext>
            </a:extLst>
          </p:cNvPr>
          <p:cNvPicPr>
            <a:picLocks noChangeAspect="1"/>
          </p:cNvPicPr>
          <p:nvPr/>
        </p:nvPicPr>
        <p:blipFill>
          <a:blip r:embed="rId2"/>
          <a:stretch>
            <a:fillRect/>
          </a:stretch>
        </p:blipFill>
        <p:spPr>
          <a:xfrm>
            <a:off x="7305222" y="-2761"/>
            <a:ext cx="4885294" cy="6857750"/>
          </a:xfrm>
          <a:prstGeom prst="rect">
            <a:avLst/>
          </a:prstGeom>
        </p:spPr>
      </p:pic>
      <p:sp>
        <p:nvSpPr>
          <p:cNvPr id="8" name="TextBox 1">
            <a:extLst>
              <a:ext uri="{FF2B5EF4-FFF2-40B4-BE49-F238E27FC236}">
                <a16:creationId xmlns:a16="http://schemas.microsoft.com/office/drawing/2014/main" id="{F85726A5-CC56-AEE4-ABBF-77678AF214AC}"/>
              </a:ext>
            </a:extLst>
          </p:cNvPr>
          <p:cNvSpPr txBox="1"/>
          <p:nvPr/>
        </p:nvSpPr>
        <p:spPr>
          <a:xfrm>
            <a:off x="7304807" y="6560127"/>
            <a:ext cx="2890403" cy="338554"/>
          </a:xfrm>
          <a:prstGeom prst="rect">
            <a:avLst/>
          </a:prstGeom>
          <a:solidFill>
            <a:schemeClr val="bg1"/>
          </a:solidFill>
        </p:spPr>
        <p:txBody>
          <a:bodyPr rot="0" spcFirstLastPara="0"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800" i="1">
                <a:solidFill>
                  <a:schemeClr val="tx1">
                    <a:lumMod val="65000"/>
                    <a:lumOff val="35000"/>
                  </a:schemeClr>
                </a:solidFill>
              </a:rPr>
              <a:t>Map created by Phil L. Miller, Map Production Coordinator, New Mexico Bureau of Geology and Mineral Resources</a:t>
            </a:r>
            <a:endParaRPr lang="en-US">
              <a:solidFill>
                <a:schemeClr val="tx1">
                  <a:lumMod val="65000"/>
                  <a:lumOff val="35000"/>
                </a:schemeClr>
              </a:solidFill>
            </a:endParaRPr>
          </a:p>
        </p:txBody>
      </p:sp>
    </p:spTree>
    <p:extLst>
      <p:ext uri="{BB962C8B-B14F-4D97-AF65-F5344CB8AC3E}">
        <p14:creationId xmlns:p14="http://schemas.microsoft.com/office/powerpoint/2010/main" val="37415503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1">
            <a:lumMod val="5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9ABF91-1B03-40E7-9B48-FD075BB16802}"/>
              </a:ext>
            </a:extLst>
          </p:cNvPr>
          <p:cNvSpPr>
            <a:spLocks noGrp="1"/>
          </p:cNvSpPr>
          <p:nvPr>
            <p:ph type="title"/>
          </p:nvPr>
        </p:nvSpPr>
        <p:spPr>
          <a:xfrm>
            <a:off x="145368" y="56032"/>
            <a:ext cx="9869343" cy="829466"/>
          </a:xfrm>
        </p:spPr>
        <p:txBody>
          <a:bodyPr spcFirstLastPara="1" wrap="square" lIns="0" tIns="45700" rIns="91425" bIns="45700" anchor="ctr" anchorCtr="0">
            <a:normAutofit/>
          </a:bodyPr>
          <a:lstStyle/>
          <a:p>
            <a:pPr>
              <a:lnSpc>
                <a:spcPct val="100000"/>
              </a:lnSpc>
            </a:pPr>
            <a:r>
              <a:rPr lang="en-US" sz="3200" b="1">
                <a:solidFill>
                  <a:srgbClr val="FFFF00"/>
                </a:solidFill>
              </a:rPr>
              <a:t>Checking our data against MODTRAN6 and Mims et al.</a:t>
            </a:r>
            <a:endParaRPr lang="en-US" sz="3200" b="1"/>
          </a:p>
        </p:txBody>
      </p:sp>
      <p:sp>
        <p:nvSpPr>
          <p:cNvPr id="3" name="Text Placeholder 2">
            <a:extLst>
              <a:ext uri="{FF2B5EF4-FFF2-40B4-BE49-F238E27FC236}">
                <a16:creationId xmlns:a16="http://schemas.microsoft.com/office/drawing/2014/main" id="{21093C6A-CD4D-4275-A318-CB4C17C3901C}"/>
              </a:ext>
            </a:extLst>
          </p:cNvPr>
          <p:cNvSpPr>
            <a:spLocks noGrp="1"/>
          </p:cNvSpPr>
          <p:nvPr>
            <p:ph type="body" idx="1"/>
          </p:nvPr>
        </p:nvSpPr>
        <p:spPr>
          <a:xfrm>
            <a:off x="146004" y="1789308"/>
            <a:ext cx="5173593" cy="4745297"/>
          </a:xfrm>
        </p:spPr>
        <p:txBody>
          <a:bodyPr spcFirstLastPara="1" wrap="square" lIns="0" tIns="45700" rIns="91425" bIns="45700" anchor="t" anchorCtr="0">
            <a:noAutofit/>
          </a:bodyPr>
          <a:lstStyle/>
          <a:p>
            <a:pPr marL="0" indent="0">
              <a:lnSpc>
                <a:spcPct val="100000"/>
              </a:lnSpc>
              <a:spcBef>
                <a:spcPts val="0"/>
              </a:spcBef>
              <a:buNone/>
            </a:pPr>
            <a:r>
              <a:rPr lang="en-US" sz="2600" b="1">
                <a:solidFill>
                  <a:schemeClr val="accent2">
                    <a:lumMod val="40000"/>
                    <a:lumOff val="60000"/>
                  </a:schemeClr>
                </a:solidFill>
              </a:rPr>
              <a:t>Zenith Sky Temperature matches Brightness Temperature data from MODTRAN6 </a:t>
            </a:r>
            <a:endParaRPr lang="en-US" b="1">
              <a:solidFill>
                <a:schemeClr val="accent2">
                  <a:lumMod val="40000"/>
                  <a:lumOff val="60000"/>
                </a:schemeClr>
              </a:solidFill>
            </a:endParaRPr>
          </a:p>
          <a:p>
            <a:pPr marL="0" indent="0">
              <a:lnSpc>
                <a:spcPct val="100000"/>
              </a:lnSpc>
              <a:spcBef>
                <a:spcPts val="0"/>
              </a:spcBef>
              <a:buNone/>
            </a:pPr>
            <a:endParaRPr lang="en-US" sz="1400" b="1">
              <a:solidFill>
                <a:schemeClr val="accent2">
                  <a:lumMod val="40000"/>
                  <a:lumOff val="60000"/>
                </a:schemeClr>
              </a:solidFill>
            </a:endParaRPr>
          </a:p>
          <a:p>
            <a:pPr marL="0" indent="0">
              <a:lnSpc>
                <a:spcPct val="100000"/>
              </a:lnSpc>
              <a:spcBef>
                <a:spcPts val="0"/>
              </a:spcBef>
              <a:buNone/>
            </a:pPr>
            <a:endParaRPr lang="en-US" sz="1000" b="1">
              <a:solidFill>
                <a:schemeClr val="accent2">
                  <a:lumMod val="40000"/>
                  <a:lumOff val="60000"/>
                </a:schemeClr>
              </a:solidFill>
            </a:endParaRPr>
          </a:p>
          <a:p>
            <a:pPr marL="0" indent="0">
              <a:lnSpc>
                <a:spcPct val="100000"/>
              </a:lnSpc>
              <a:spcBef>
                <a:spcPts val="0"/>
              </a:spcBef>
              <a:buNone/>
            </a:pPr>
            <a:r>
              <a:rPr lang="en-US" sz="2600" b="1">
                <a:solidFill>
                  <a:schemeClr val="accent2">
                    <a:lumMod val="40000"/>
                    <a:lumOff val="60000"/>
                  </a:schemeClr>
                </a:solidFill>
              </a:rPr>
              <a:t>Planck function evaluated</a:t>
            </a:r>
          </a:p>
          <a:p>
            <a:pPr marL="0" indent="0">
              <a:lnSpc>
                <a:spcPct val="100000"/>
              </a:lnSpc>
              <a:spcBef>
                <a:spcPts val="0"/>
              </a:spcBef>
              <a:buNone/>
            </a:pPr>
            <a:endParaRPr lang="en-US" sz="1400" b="1">
              <a:solidFill>
                <a:schemeClr val="accent2">
                  <a:lumMod val="40000"/>
                  <a:lumOff val="60000"/>
                </a:schemeClr>
              </a:solidFill>
            </a:endParaRPr>
          </a:p>
          <a:p>
            <a:pPr marL="0" indent="0">
              <a:lnSpc>
                <a:spcPct val="100000"/>
              </a:lnSpc>
              <a:spcBef>
                <a:spcPts val="0"/>
              </a:spcBef>
              <a:buNone/>
            </a:pPr>
            <a:endParaRPr lang="en-US" sz="1000" b="1">
              <a:solidFill>
                <a:schemeClr val="accent2">
                  <a:lumMod val="40000"/>
                  <a:lumOff val="60000"/>
                </a:schemeClr>
              </a:solidFill>
            </a:endParaRPr>
          </a:p>
          <a:p>
            <a:pPr marL="0" indent="0">
              <a:lnSpc>
                <a:spcPct val="100000"/>
              </a:lnSpc>
              <a:spcBef>
                <a:spcPts val="0"/>
              </a:spcBef>
              <a:buNone/>
            </a:pPr>
            <a:r>
              <a:rPr lang="en-US" sz="2600" b="1">
                <a:solidFill>
                  <a:schemeClr val="accent2">
                    <a:lumMod val="40000"/>
                    <a:lumOff val="60000"/>
                  </a:schemeClr>
                </a:solidFill>
              </a:rPr>
              <a:t>Our fit more in line with MODTRAN6 points than Mims et al. achieved</a:t>
            </a:r>
          </a:p>
        </p:txBody>
      </p:sp>
      <p:grpSp>
        <p:nvGrpSpPr>
          <p:cNvPr id="11" name="Group 10">
            <a:extLst>
              <a:ext uri="{FF2B5EF4-FFF2-40B4-BE49-F238E27FC236}">
                <a16:creationId xmlns:a16="http://schemas.microsoft.com/office/drawing/2014/main" id="{2D033A9C-AE75-92F5-CD2A-D2820ECBEC60}"/>
              </a:ext>
            </a:extLst>
          </p:cNvPr>
          <p:cNvGrpSpPr/>
          <p:nvPr/>
        </p:nvGrpSpPr>
        <p:grpSpPr>
          <a:xfrm>
            <a:off x="8891366" y="3553757"/>
            <a:ext cx="3260271" cy="3251199"/>
            <a:chOff x="8891366" y="3553757"/>
            <a:chExt cx="3260271" cy="3251199"/>
          </a:xfrm>
        </p:grpSpPr>
        <p:pic>
          <p:nvPicPr>
            <p:cNvPr id="4" name="Picture 4" descr="Chart, line chart&#10;&#10;Description automatically generated">
              <a:extLst>
                <a:ext uri="{FF2B5EF4-FFF2-40B4-BE49-F238E27FC236}">
                  <a16:creationId xmlns:a16="http://schemas.microsoft.com/office/drawing/2014/main" id="{54AA01A7-7942-43E0-9C77-D4C39492EED9}"/>
                </a:ext>
              </a:extLst>
            </p:cNvPr>
            <p:cNvPicPr>
              <a:picLocks noChangeAspect="1"/>
            </p:cNvPicPr>
            <p:nvPr/>
          </p:nvPicPr>
          <p:blipFill>
            <a:blip r:embed="rId3"/>
            <a:stretch>
              <a:fillRect/>
            </a:stretch>
          </p:blipFill>
          <p:spPr>
            <a:xfrm>
              <a:off x="8891366" y="3553757"/>
              <a:ext cx="3260271" cy="3251199"/>
            </a:xfrm>
            <a:prstGeom prst="rect">
              <a:avLst/>
            </a:prstGeom>
          </p:spPr>
        </p:pic>
        <p:sp>
          <p:nvSpPr>
            <p:cNvPr id="6" name="TextBox 5">
              <a:extLst>
                <a:ext uri="{FF2B5EF4-FFF2-40B4-BE49-F238E27FC236}">
                  <a16:creationId xmlns:a16="http://schemas.microsoft.com/office/drawing/2014/main" id="{51143BC3-8140-75B2-0F20-B186BE2F70BC}"/>
                </a:ext>
              </a:extLst>
            </p:cNvPr>
            <p:cNvSpPr txBox="1"/>
            <p:nvPr/>
          </p:nvSpPr>
          <p:spPr>
            <a:xfrm>
              <a:off x="10784441" y="6086763"/>
              <a:ext cx="1104531"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800" i="1">
                  <a:solidFill>
                    <a:schemeClr val="tx1"/>
                  </a:solidFill>
                </a:rPr>
                <a:t>(Kelsey et al., 2022)</a:t>
              </a:r>
            </a:p>
          </p:txBody>
        </p:sp>
      </p:grpSp>
      <p:grpSp>
        <p:nvGrpSpPr>
          <p:cNvPr id="9" name="Group 8">
            <a:extLst>
              <a:ext uri="{FF2B5EF4-FFF2-40B4-BE49-F238E27FC236}">
                <a16:creationId xmlns:a16="http://schemas.microsoft.com/office/drawing/2014/main" id="{07101A81-4ECD-ABD0-F4C0-AD531303B627}"/>
              </a:ext>
            </a:extLst>
          </p:cNvPr>
          <p:cNvGrpSpPr/>
          <p:nvPr/>
        </p:nvGrpSpPr>
        <p:grpSpPr>
          <a:xfrm>
            <a:off x="5499237" y="1792881"/>
            <a:ext cx="3260271" cy="3260271"/>
            <a:chOff x="5403988" y="1714949"/>
            <a:chExt cx="3260271" cy="3260271"/>
          </a:xfrm>
        </p:grpSpPr>
        <p:pic>
          <p:nvPicPr>
            <p:cNvPr id="5" name="Picture 5" descr="Chart, histogram&#10;&#10;Description automatically generated">
              <a:extLst>
                <a:ext uri="{FF2B5EF4-FFF2-40B4-BE49-F238E27FC236}">
                  <a16:creationId xmlns:a16="http://schemas.microsoft.com/office/drawing/2014/main" id="{C06A5997-14B6-496E-A9E7-8DB5962EF0A1}"/>
                </a:ext>
              </a:extLst>
            </p:cNvPr>
            <p:cNvPicPr>
              <a:picLocks noChangeAspect="1"/>
            </p:cNvPicPr>
            <p:nvPr/>
          </p:nvPicPr>
          <p:blipFill>
            <a:blip r:embed="rId4"/>
            <a:stretch>
              <a:fillRect/>
            </a:stretch>
          </p:blipFill>
          <p:spPr>
            <a:xfrm>
              <a:off x="5403988" y="1714949"/>
              <a:ext cx="3260271" cy="3260271"/>
            </a:xfrm>
            <a:prstGeom prst="rect">
              <a:avLst/>
            </a:prstGeom>
          </p:spPr>
        </p:pic>
        <p:sp>
          <p:nvSpPr>
            <p:cNvPr id="8" name="TextBox 7">
              <a:extLst>
                <a:ext uri="{FF2B5EF4-FFF2-40B4-BE49-F238E27FC236}">
                  <a16:creationId xmlns:a16="http://schemas.microsoft.com/office/drawing/2014/main" id="{FD49EED1-C3A3-1934-17CD-D54265852F94}"/>
                </a:ext>
              </a:extLst>
            </p:cNvPr>
            <p:cNvSpPr txBox="1"/>
            <p:nvPr/>
          </p:nvSpPr>
          <p:spPr>
            <a:xfrm>
              <a:off x="7251532" y="4406899"/>
              <a:ext cx="1104531"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800" i="1">
                  <a:solidFill>
                    <a:schemeClr val="tx1"/>
                  </a:solidFill>
                </a:rPr>
                <a:t>(Kelsey et al., 2022)</a:t>
              </a:r>
            </a:p>
          </p:txBody>
        </p:sp>
      </p:grpSp>
    </p:spTree>
    <p:extLst>
      <p:ext uri="{BB962C8B-B14F-4D97-AF65-F5344CB8AC3E}">
        <p14:creationId xmlns:p14="http://schemas.microsoft.com/office/powerpoint/2010/main" val="4200931542"/>
      </p:ext>
    </p:extLst>
  </p:cSld>
  <p:clrMapOvr>
    <a:masterClrMapping/>
  </p:clrMapOvr>
  <p:extLst>
    <p:ext uri="{6950BFC3-D8DA-4A85-94F7-54DA5524770B}">
      <p188:commentRel xmlns:p188="http://schemas.microsoft.com/office/powerpoint/2018/8/main" r:id="rId2"/>
    </p:ext>
  </p:extLs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1">
            <a:lumMod val="5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D8C58B-1DBB-498B-A166-04FB7F210ED7}"/>
              </a:ext>
            </a:extLst>
          </p:cNvPr>
          <p:cNvSpPr>
            <a:spLocks noGrp="1"/>
          </p:cNvSpPr>
          <p:nvPr>
            <p:ph type="title"/>
          </p:nvPr>
        </p:nvSpPr>
        <p:spPr>
          <a:xfrm>
            <a:off x="133866" y="1204"/>
            <a:ext cx="9249745" cy="962320"/>
          </a:xfrm>
        </p:spPr>
        <p:txBody>
          <a:bodyPr spcFirstLastPara="1" wrap="square" lIns="0" tIns="45700" rIns="91425" bIns="45700" anchor="ctr" anchorCtr="0">
            <a:noAutofit/>
          </a:bodyPr>
          <a:lstStyle/>
          <a:p>
            <a:pPr>
              <a:lnSpc>
                <a:spcPct val="100000"/>
              </a:lnSpc>
            </a:pPr>
            <a:r>
              <a:rPr lang="en-US" sz="3200" b="1">
                <a:solidFill>
                  <a:srgbClr val="FFFF00"/>
                </a:solidFill>
              </a:rPr>
              <a:t>Local PWAT measurement comparisons</a:t>
            </a:r>
            <a:endParaRPr lang="en-US" sz="3200" b="1"/>
          </a:p>
        </p:txBody>
      </p:sp>
      <p:sp>
        <p:nvSpPr>
          <p:cNvPr id="3" name="Text Placeholder 2">
            <a:extLst>
              <a:ext uri="{FF2B5EF4-FFF2-40B4-BE49-F238E27FC236}">
                <a16:creationId xmlns:a16="http://schemas.microsoft.com/office/drawing/2014/main" id="{0C61151F-A530-4FCF-92B5-7CA8F9F36FA5}"/>
              </a:ext>
            </a:extLst>
          </p:cNvPr>
          <p:cNvSpPr>
            <a:spLocks noGrp="1"/>
          </p:cNvSpPr>
          <p:nvPr>
            <p:ph type="body" idx="1"/>
          </p:nvPr>
        </p:nvSpPr>
        <p:spPr>
          <a:xfrm>
            <a:off x="136209" y="1160989"/>
            <a:ext cx="6171178" cy="5505020"/>
          </a:xfrm>
        </p:spPr>
        <p:txBody>
          <a:bodyPr spcFirstLastPara="1" wrap="square" lIns="0" tIns="45700" rIns="91425" bIns="45700" anchor="t" anchorCtr="0">
            <a:noAutofit/>
          </a:bodyPr>
          <a:lstStyle/>
          <a:p>
            <a:pPr marL="0" indent="0">
              <a:lnSpc>
                <a:spcPct val="100000"/>
              </a:lnSpc>
              <a:spcBef>
                <a:spcPts val="0"/>
              </a:spcBef>
              <a:buNone/>
            </a:pPr>
            <a:r>
              <a:rPr lang="en-US" sz="2600" b="1" dirty="0">
                <a:solidFill>
                  <a:schemeClr val="accent2">
                    <a:lumMod val="40000"/>
                    <a:lumOff val="60000"/>
                  </a:schemeClr>
                </a:solidFill>
              </a:rPr>
              <a:t>SC01 </a:t>
            </a:r>
            <a:r>
              <a:rPr lang="en-US" sz="2600" b="1" dirty="0" err="1">
                <a:solidFill>
                  <a:schemeClr val="accent2">
                    <a:lumMod val="40000"/>
                    <a:lumOff val="60000"/>
                  </a:schemeClr>
                </a:solidFill>
              </a:rPr>
              <a:t>SuomiNet</a:t>
            </a:r>
            <a:r>
              <a:rPr lang="en-US" sz="2600" b="1" dirty="0">
                <a:solidFill>
                  <a:schemeClr val="accent2">
                    <a:lumMod val="40000"/>
                    <a:lumOff val="60000"/>
                  </a:schemeClr>
                </a:solidFill>
              </a:rPr>
              <a:t> </a:t>
            </a:r>
            <a:endParaRPr lang="en-US" sz="2600" dirty="0">
              <a:solidFill>
                <a:schemeClr val="accent2">
                  <a:lumMod val="40000"/>
                  <a:lumOff val="60000"/>
                </a:schemeClr>
              </a:solidFill>
            </a:endParaRPr>
          </a:p>
          <a:p>
            <a:pPr marL="457200" lvl="1" indent="0">
              <a:lnSpc>
                <a:spcPct val="80000"/>
              </a:lnSpc>
              <a:spcBef>
                <a:spcPts val="0"/>
              </a:spcBef>
              <a:buNone/>
            </a:pPr>
            <a:r>
              <a:rPr lang="en-US" sz="2200" b="1" dirty="0">
                <a:solidFill>
                  <a:schemeClr val="accent2">
                    <a:lumMod val="40000"/>
                    <a:lumOff val="60000"/>
                  </a:schemeClr>
                </a:solidFill>
              </a:rPr>
              <a:t>-    </a:t>
            </a:r>
            <a:r>
              <a:rPr lang="en-US" sz="2200" dirty="0">
                <a:solidFill>
                  <a:schemeClr val="accent2">
                    <a:lumMod val="40000"/>
                    <a:lumOff val="60000"/>
                  </a:schemeClr>
                </a:solidFill>
              </a:rPr>
              <a:t>On M Mountain </a:t>
            </a:r>
          </a:p>
          <a:p>
            <a:pPr marL="457200" lvl="1" indent="0">
              <a:lnSpc>
                <a:spcPct val="80000"/>
              </a:lnSpc>
              <a:spcBef>
                <a:spcPts val="0"/>
              </a:spcBef>
              <a:buNone/>
            </a:pPr>
            <a:r>
              <a:rPr lang="en-US" sz="2200" b="1" dirty="0">
                <a:solidFill>
                  <a:schemeClr val="accent2">
                    <a:lumMod val="40000"/>
                    <a:lumOff val="60000"/>
                  </a:schemeClr>
                </a:solidFill>
              </a:rPr>
              <a:t>-    </a:t>
            </a:r>
            <a:r>
              <a:rPr lang="en-US" sz="2200" dirty="0">
                <a:solidFill>
                  <a:schemeClr val="accent2">
                    <a:lumMod val="40000"/>
                    <a:lumOff val="60000"/>
                  </a:schemeClr>
                </a:solidFill>
              </a:rPr>
              <a:t>Satellite GPS </a:t>
            </a:r>
          </a:p>
          <a:p>
            <a:pPr marL="457200" lvl="1" indent="0">
              <a:lnSpc>
                <a:spcPct val="80000"/>
              </a:lnSpc>
              <a:spcBef>
                <a:spcPts val="0"/>
              </a:spcBef>
              <a:buNone/>
            </a:pPr>
            <a:r>
              <a:rPr lang="en-US" sz="2200" b="1" dirty="0">
                <a:solidFill>
                  <a:schemeClr val="accent2">
                    <a:lumMod val="40000"/>
                    <a:lumOff val="60000"/>
                  </a:schemeClr>
                </a:solidFill>
              </a:rPr>
              <a:t>-    </a:t>
            </a:r>
            <a:r>
              <a:rPr lang="en-US" sz="2200" dirty="0">
                <a:solidFill>
                  <a:schemeClr val="accent2">
                    <a:lumMod val="40000"/>
                    <a:lumOff val="60000"/>
                  </a:schemeClr>
                </a:solidFill>
              </a:rPr>
              <a:t>~2600 ft difference in elevation </a:t>
            </a:r>
            <a:br>
              <a:rPr lang="en-US" sz="2200" dirty="0"/>
            </a:br>
            <a:r>
              <a:rPr lang="en-US" sz="2200" b="1" dirty="0">
                <a:solidFill>
                  <a:schemeClr val="accent2">
                    <a:lumMod val="40000"/>
                    <a:lumOff val="60000"/>
                  </a:schemeClr>
                </a:solidFill>
              </a:rPr>
              <a:t>-    </a:t>
            </a:r>
            <a:r>
              <a:rPr lang="en-US" sz="2200" dirty="0">
                <a:solidFill>
                  <a:schemeClr val="accent2">
                    <a:lumMod val="40000"/>
                    <a:lumOff val="60000"/>
                  </a:schemeClr>
                </a:solidFill>
              </a:rPr>
              <a:t>Not online ~50% of the time since Jan 2019 </a:t>
            </a:r>
            <a:endParaRPr lang="en-US" dirty="0">
              <a:solidFill>
                <a:schemeClr val="accent2">
                  <a:lumMod val="40000"/>
                  <a:lumOff val="60000"/>
                </a:schemeClr>
              </a:solidFill>
            </a:endParaRPr>
          </a:p>
          <a:p>
            <a:pPr marL="114300" indent="0">
              <a:lnSpc>
                <a:spcPct val="100000"/>
              </a:lnSpc>
              <a:buNone/>
            </a:pPr>
            <a:endParaRPr lang="en-US" sz="1400" b="1">
              <a:solidFill>
                <a:schemeClr val="accent2">
                  <a:lumMod val="40000"/>
                  <a:lumOff val="60000"/>
                </a:schemeClr>
              </a:solidFill>
            </a:endParaRPr>
          </a:p>
          <a:p>
            <a:pPr marL="0" indent="0">
              <a:lnSpc>
                <a:spcPct val="100000"/>
              </a:lnSpc>
              <a:spcBef>
                <a:spcPts val="0"/>
              </a:spcBef>
              <a:buNone/>
            </a:pPr>
            <a:r>
              <a:rPr lang="en-US" sz="2600" b="1" dirty="0">
                <a:solidFill>
                  <a:schemeClr val="accent2">
                    <a:lumMod val="40000"/>
                    <a:lumOff val="60000"/>
                  </a:schemeClr>
                </a:solidFill>
              </a:rPr>
              <a:t>AERONET</a:t>
            </a:r>
            <a:endParaRPr lang="en-US" sz="2600" dirty="0">
              <a:solidFill>
                <a:schemeClr val="accent2">
                  <a:lumMod val="40000"/>
                  <a:lumOff val="60000"/>
                </a:schemeClr>
              </a:solidFill>
            </a:endParaRPr>
          </a:p>
          <a:p>
            <a:pPr marL="457200" lvl="1" indent="0">
              <a:lnSpc>
                <a:spcPct val="80000"/>
              </a:lnSpc>
              <a:spcBef>
                <a:spcPts val="0"/>
              </a:spcBef>
              <a:buNone/>
            </a:pPr>
            <a:r>
              <a:rPr lang="en-US" sz="2200" b="1" dirty="0">
                <a:solidFill>
                  <a:schemeClr val="accent2">
                    <a:lumMod val="40000"/>
                    <a:lumOff val="60000"/>
                  </a:schemeClr>
                </a:solidFill>
              </a:rPr>
              <a:t>-    </a:t>
            </a:r>
            <a:r>
              <a:rPr lang="en-US" sz="2200" dirty="0" err="1">
                <a:solidFill>
                  <a:schemeClr val="accent2">
                    <a:lumMod val="40000"/>
                    <a:lumOff val="60000"/>
                  </a:schemeClr>
                </a:solidFill>
              </a:rPr>
              <a:t>Sevilleta</a:t>
            </a:r>
            <a:r>
              <a:rPr lang="en-US" sz="2200" dirty="0">
                <a:solidFill>
                  <a:schemeClr val="accent2">
                    <a:lumMod val="40000"/>
                    <a:lumOff val="60000"/>
                  </a:schemeClr>
                </a:solidFill>
              </a:rPr>
              <a:t> National Wildlife Refuge</a:t>
            </a:r>
          </a:p>
          <a:p>
            <a:pPr marL="457200" lvl="1" indent="0">
              <a:lnSpc>
                <a:spcPct val="80000"/>
              </a:lnSpc>
              <a:spcBef>
                <a:spcPts val="0"/>
              </a:spcBef>
              <a:buNone/>
            </a:pPr>
            <a:r>
              <a:rPr lang="en-US" sz="2200" b="1" dirty="0">
                <a:solidFill>
                  <a:schemeClr val="accent2">
                    <a:lumMod val="40000"/>
                    <a:lumOff val="60000"/>
                  </a:schemeClr>
                </a:solidFill>
              </a:rPr>
              <a:t>-    </a:t>
            </a:r>
            <a:r>
              <a:rPr lang="en-US" sz="2200" dirty="0">
                <a:solidFill>
                  <a:schemeClr val="accent2">
                    <a:lumMod val="40000"/>
                    <a:lumOff val="60000"/>
                  </a:schemeClr>
                </a:solidFill>
              </a:rPr>
              <a:t>Sun Photometer </a:t>
            </a:r>
            <a:endParaRPr lang="en-US" dirty="0">
              <a:solidFill>
                <a:schemeClr val="accent2">
                  <a:lumMod val="40000"/>
                  <a:lumOff val="60000"/>
                </a:schemeClr>
              </a:solidFill>
            </a:endParaRPr>
          </a:p>
          <a:p>
            <a:pPr marL="457200" lvl="1" indent="0">
              <a:lnSpc>
                <a:spcPct val="80000"/>
              </a:lnSpc>
              <a:spcBef>
                <a:spcPts val="0"/>
              </a:spcBef>
              <a:buNone/>
            </a:pPr>
            <a:r>
              <a:rPr lang="en-US" sz="2200" b="1" dirty="0">
                <a:solidFill>
                  <a:schemeClr val="accent2">
                    <a:lumMod val="40000"/>
                    <a:lumOff val="60000"/>
                  </a:schemeClr>
                </a:solidFill>
              </a:rPr>
              <a:t>-    </a:t>
            </a:r>
            <a:r>
              <a:rPr lang="en-US" sz="2200" dirty="0">
                <a:solidFill>
                  <a:schemeClr val="accent2">
                    <a:lumMod val="40000"/>
                    <a:lumOff val="60000"/>
                  </a:schemeClr>
                </a:solidFill>
              </a:rPr>
              <a:t>22 miles north</a:t>
            </a:r>
          </a:p>
          <a:p>
            <a:pPr marL="457200" lvl="1" indent="0">
              <a:lnSpc>
                <a:spcPct val="80000"/>
              </a:lnSpc>
              <a:spcBef>
                <a:spcPts val="0"/>
              </a:spcBef>
              <a:buNone/>
            </a:pPr>
            <a:r>
              <a:rPr lang="en-US" sz="2200" b="1" dirty="0">
                <a:solidFill>
                  <a:schemeClr val="accent2">
                    <a:lumMod val="40000"/>
                    <a:lumOff val="60000"/>
                  </a:schemeClr>
                </a:solidFill>
              </a:rPr>
              <a:t>-    </a:t>
            </a:r>
            <a:r>
              <a:rPr lang="en-US" sz="2200" dirty="0">
                <a:solidFill>
                  <a:schemeClr val="accent2">
                    <a:lumMod val="40000"/>
                    <a:lumOff val="60000"/>
                  </a:schemeClr>
                </a:solidFill>
              </a:rPr>
              <a:t>similar elevation</a:t>
            </a:r>
          </a:p>
          <a:p>
            <a:pPr marL="457200" lvl="1" indent="0">
              <a:lnSpc>
                <a:spcPct val="80000"/>
              </a:lnSpc>
              <a:spcBef>
                <a:spcPts val="0"/>
              </a:spcBef>
              <a:buNone/>
            </a:pPr>
            <a:r>
              <a:rPr lang="en-US" sz="2200" b="1" dirty="0">
                <a:solidFill>
                  <a:schemeClr val="accent2">
                    <a:lumMod val="40000"/>
                    <a:lumOff val="60000"/>
                  </a:schemeClr>
                </a:solidFill>
              </a:rPr>
              <a:t>-    </a:t>
            </a:r>
            <a:r>
              <a:rPr lang="en-US" sz="2200" dirty="0">
                <a:solidFill>
                  <a:schemeClr val="accent2">
                    <a:lumMod val="40000"/>
                    <a:lumOff val="60000"/>
                  </a:schemeClr>
                </a:solidFill>
              </a:rPr>
              <a:t>online 5 months/year</a:t>
            </a:r>
          </a:p>
        </p:txBody>
      </p:sp>
      <p:grpSp>
        <p:nvGrpSpPr>
          <p:cNvPr id="5" name="Group 4">
            <a:extLst>
              <a:ext uri="{FF2B5EF4-FFF2-40B4-BE49-F238E27FC236}">
                <a16:creationId xmlns:a16="http://schemas.microsoft.com/office/drawing/2014/main" id="{DC9B5C6E-67E7-5C7F-9623-876BA8E6A540}"/>
              </a:ext>
            </a:extLst>
          </p:cNvPr>
          <p:cNvGrpSpPr/>
          <p:nvPr/>
        </p:nvGrpSpPr>
        <p:grpSpPr>
          <a:xfrm>
            <a:off x="6187660" y="1162713"/>
            <a:ext cx="5818369" cy="5244231"/>
            <a:chOff x="6550186" y="1132511"/>
            <a:chExt cx="4849286" cy="4579981"/>
          </a:xfrm>
        </p:grpSpPr>
        <p:pic>
          <p:nvPicPr>
            <p:cNvPr id="4" name="Picture 4" descr="Chart, scatter chart&#10;&#10;Description automatically generated">
              <a:extLst>
                <a:ext uri="{FF2B5EF4-FFF2-40B4-BE49-F238E27FC236}">
                  <a16:creationId xmlns:a16="http://schemas.microsoft.com/office/drawing/2014/main" id="{D5B9FD58-0FD3-4157-9029-9D81D98DE7A9}"/>
                </a:ext>
              </a:extLst>
            </p:cNvPr>
            <p:cNvPicPr>
              <a:picLocks noChangeAspect="1"/>
            </p:cNvPicPr>
            <p:nvPr/>
          </p:nvPicPr>
          <p:blipFill rotWithShape="1">
            <a:blip r:embed="rId2"/>
            <a:srcRect l="2353" t="6279" r="5982" b="7351"/>
            <a:stretch/>
          </p:blipFill>
          <p:spPr>
            <a:xfrm>
              <a:off x="6550186" y="1132511"/>
              <a:ext cx="4849286" cy="4579981"/>
            </a:xfrm>
            <a:prstGeom prst="rect">
              <a:avLst/>
            </a:prstGeom>
          </p:spPr>
        </p:pic>
        <p:sp>
          <p:nvSpPr>
            <p:cNvPr id="7" name="TextBox 6">
              <a:extLst>
                <a:ext uri="{FF2B5EF4-FFF2-40B4-BE49-F238E27FC236}">
                  <a16:creationId xmlns:a16="http://schemas.microsoft.com/office/drawing/2014/main" id="{1D97138C-5B1D-0B5D-5A26-A5C248EA45DE}"/>
                </a:ext>
              </a:extLst>
            </p:cNvPr>
            <p:cNvSpPr txBox="1"/>
            <p:nvPr/>
          </p:nvSpPr>
          <p:spPr>
            <a:xfrm>
              <a:off x="10265721" y="1268185"/>
              <a:ext cx="1095872"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800" i="1">
                  <a:solidFill>
                    <a:schemeClr val="tx1"/>
                  </a:solidFill>
                  <a:latin typeface="Calibri"/>
                </a:rPr>
                <a:t>(Kelsey et al., 2022)</a:t>
              </a:r>
            </a:p>
          </p:txBody>
        </p:sp>
      </p:grpSp>
    </p:spTree>
    <p:extLst>
      <p:ext uri="{BB962C8B-B14F-4D97-AF65-F5344CB8AC3E}">
        <p14:creationId xmlns:p14="http://schemas.microsoft.com/office/powerpoint/2010/main" val="14545500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1">
            <a:lumMod val="5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D1E4E-5775-40AA-AFD4-D387A07796B5}"/>
              </a:ext>
            </a:extLst>
          </p:cNvPr>
          <p:cNvSpPr>
            <a:spLocks noGrp="1"/>
          </p:cNvSpPr>
          <p:nvPr>
            <p:ph type="title"/>
          </p:nvPr>
        </p:nvSpPr>
        <p:spPr>
          <a:xfrm>
            <a:off x="173925" y="51608"/>
            <a:ext cx="6556434" cy="895441"/>
          </a:xfrm>
        </p:spPr>
        <p:txBody>
          <a:bodyPr spcFirstLastPara="1" wrap="square" lIns="0" tIns="45700" rIns="91425" bIns="45700" anchor="ctr" anchorCtr="0">
            <a:noAutofit/>
          </a:bodyPr>
          <a:lstStyle/>
          <a:p>
            <a:r>
              <a:rPr lang="en-US" sz="3200" b="1">
                <a:solidFill>
                  <a:srgbClr val="FFFF00"/>
                </a:solidFill>
              </a:rPr>
              <a:t>Approximation based on Correlation</a:t>
            </a:r>
            <a:endParaRPr lang="en-US" sz="3200"/>
          </a:p>
        </p:txBody>
      </p:sp>
      <p:sp>
        <p:nvSpPr>
          <p:cNvPr id="3" name="Text Placeholder 2">
            <a:extLst>
              <a:ext uri="{FF2B5EF4-FFF2-40B4-BE49-F238E27FC236}">
                <a16:creationId xmlns:a16="http://schemas.microsoft.com/office/drawing/2014/main" id="{DFB8B821-A3F0-447E-B8A6-DAC84265A6DC}"/>
              </a:ext>
            </a:extLst>
          </p:cNvPr>
          <p:cNvSpPr>
            <a:spLocks noGrp="1"/>
          </p:cNvSpPr>
          <p:nvPr>
            <p:ph type="body" idx="1"/>
          </p:nvPr>
        </p:nvSpPr>
        <p:spPr>
          <a:xfrm>
            <a:off x="172413" y="1003491"/>
            <a:ext cx="5406508" cy="5629926"/>
          </a:xfrm>
        </p:spPr>
        <p:txBody>
          <a:bodyPr spcFirstLastPara="1" wrap="square" lIns="0" tIns="45700" rIns="91425" bIns="45700" anchor="t" anchorCtr="0">
            <a:normAutofit/>
          </a:bodyPr>
          <a:lstStyle/>
          <a:p>
            <a:pPr marL="0" indent="0">
              <a:lnSpc>
                <a:spcPct val="80000"/>
              </a:lnSpc>
              <a:spcBef>
                <a:spcPts val="0"/>
              </a:spcBef>
              <a:buNone/>
            </a:pPr>
            <a:r>
              <a:rPr lang="en-US" sz="2600" b="1">
                <a:solidFill>
                  <a:schemeClr val="accent2">
                    <a:lumMod val="40000"/>
                    <a:lumOff val="60000"/>
                  </a:schemeClr>
                </a:solidFill>
              </a:rPr>
              <a:t>Seasonal Trends</a:t>
            </a:r>
            <a:endParaRPr lang="en-US" b="1">
              <a:solidFill>
                <a:schemeClr val="accent2">
                  <a:lumMod val="40000"/>
                  <a:lumOff val="60000"/>
                </a:schemeClr>
              </a:solidFill>
            </a:endParaRPr>
          </a:p>
          <a:p>
            <a:pPr marL="0" indent="0">
              <a:lnSpc>
                <a:spcPct val="100000"/>
              </a:lnSpc>
              <a:spcBef>
                <a:spcPts val="0"/>
              </a:spcBef>
              <a:buNone/>
            </a:pPr>
            <a:endParaRPr lang="en-US" sz="1400" b="1">
              <a:solidFill>
                <a:schemeClr val="accent2">
                  <a:lumMod val="40000"/>
                  <a:lumOff val="60000"/>
                </a:schemeClr>
              </a:solidFill>
            </a:endParaRPr>
          </a:p>
          <a:p>
            <a:pPr marL="0" indent="0">
              <a:lnSpc>
                <a:spcPct val="80000"/>
              </a:lnSpc>
              <a:spcBef>
                <a:spcPts val="0"/>
              </a:spcBef>
              <a:buNone/>
            </a:pPr>
            <a:r>
              <a:rPr lang="en-US" sz="2600" b="1">
                <a:solidFill>
                  <a:schemeClr val="accent2">
                    <a:lumMod val="40000"/>
                    <a:lumOff val="60000"/>
                  </a:schemeClr>
                </a:solidFill>
              </a:rPr>
              <a:t>Spatiotemporal average with best-fit line</a:t>
            </a:r>
          </a:p>
          <a:p>
            <a:pPr marL="0" indent="0">
              <a:lnSpc>
                <a:spcPct val="80000"/>
              </a:lnSpc>
              <a:spcBef>
                <a:spcPts val="0"/>
              </a:spcBef>
              <a:buNone/>
            </a:pPr>
            <a:endParaRPr lang="en-US" sz="1400" b="1">
              <a:solidFill>
                <a:schemeClr val="accent2">
                  <a:lumMod val="40000"/>
                  <a:lumOff val="60000"/>
                </a:schemeClr>
              </a:solidFill>
            </a:endParaRPr>
          </a:p>
          <a:p>
            <a:pPr marL="0" indent="0">
              <a:lnSpc>
                <a:spcPct val="80000"/>
              </a:lnSpc>
              <a:spcBef>
                <a:spcPts val="0"/>
              </a:spcBef>
              <a:buNone/>
            </a:pPr>
            <a:r>
              <a:rPr lang="en-US" sz="2600" b="1">
                <a:solidFill>
                  <a:schemeClr val="accent2">
                    <a:lumMod val="40000"/>
                    <a:lumOff val="60000"/>
                  </a:schemeClr>
                </a:solidFill>
              </a:rPr>
              <a:t>Correlation proved first, then PWAT values approximated </a:t>
            </a:r>
          </a:p>
          <a:p>
            <a:pPr marL="0" indent="0">
              <a:lnSpc>
                <a:spcPct val="100000"/>
              </a:lnSpc>
              <a:spcBef>
                <a:spcPts val="0"/>
              </a:spcBef>
              <a:buNone/>
            </a:pPr>
            <a:endParaRPr lang="en-US" sz="1400" b="1">
              <a:solidFill>
                <a:schemeClr val="accent2">
                  <a:lumMod val="40000"/>
                  <a:lumOff val="60000"/>
                </a:schemeClr>
              </a:solidFill>
            </a:endParaRPr>
          </a:p>
          <a:p>
            <a:pPr marL="0" indent="0">
              <a:lnSpc>
                <a:spcPct val="80000"/>
              </a:lnSpc>
              <a:spcBef>
                <a:spcPts val="0"/>
              </a:spcBef>
              <a:buNone/>
            </a:pPr>
            <a:r>
              <a:rPr lang="en-US" sz="2600" b="1">
                <a:solidFill>
                  <a:schemeClr val="accent2">
                    <a:lumMod val="40000"/>
                    <a:lumOff val="60000"/>
                  </a:schemeClr>
                </a:solidFill>
              </a:rPr>
              <a:t>If GPS based satellite readings or POES data is available, it should be used</a:t>
            </a:r>
          </a:p>
          <a:p>
            <a:pPr marL="0" indent="0">
              <a:lnSpc>
                <a:spcPct val="100000"/>
              </a:lnSpc>
              <a:spcBef>
                <a:spcPts val="0"/>
              </a:spcBef>
              <a:buNone/>
            </a:pPr>
            <a:endParaRPr lang="en-US" sz="1000" b="1">
              <a:solidFill>
                <a:schemeClr val="accent2">
                  <a:lumMod val="40000"/>
                  <a:lumOff val="60000"/>
                </a:schemeClr>
              </a:solidFill>
            </a:endParaRPr>
          </a:p>
          <a:p>
            <a:pPr marL="0" indent="0">
              <a:lnSpc>
                <a:spcPct val="80000"/>
              </a:lnSpc>
              <a:spcBef>
                <a:spcPts val="0"/>
              </a:spcBef>
              <a:buNone/>
            </a:pPr>
            <a:endParaRPr lang="en-US" sz="1400" b="1">
              <a:solidFill>
                <a:schemeClr val="accent2">
                  <a:lumMod val="40000"/>
                  <a:lumOff val="60000"/>
                </a:schemeClr>
              </a:solidFill>
            </a:endParaRPr>
          </a:p>
          <a:p>
            <a:pPr marL="0" indent="0">
              <a:lnSpc>
                <a:spcPct val="80000"/>
              </a:lnSpc>
              <a:spcBef>
                <a:spcPts val="0"/>
              </a:spcBef>
              <a:buNone/>
            </a:pPr>
            <a:r>
              <a:rPr lang="en-US" sz="2600" b="1">
                <a:solidFill>
                  <a:schemeClr val="accent2">
                    <a:lumMod val="40000"/>
                    <a:lumOff val="60000"/>
                  </a:schemeClr>
                </a:solidFill>
              </a:rPr>
              <a:t>Approximation provides insight where there are no PWAT measurements available</a:t>
            </a:r>
            <a:endParaRPr lang="en-US" b="1">
              <a:solidFill>
                <a:schemeClr val="accent2">
                  <a:lumMod val="40000"/>
                  <a:lumOff val="60000"/>
                </a:schemeClr>
              </a:solidFill>
            </a:endParaRPr>
          </a:p>
        </p:txBody>
      </p:sp>
      <p:pic>
        <p:nvPicPr>
          <p:cNvPr id="6" name="Picture 7" descr="Chart, scatter chart&#10;&#10;Description automatically generated">
            <a:extLst>
              <a:ext uri="{FF2B5EF4-FFF2-40B4-BE49-F238E27FC236}">
                <a16:creationId xmlns:a16="http://schemas.microsoft.com/office/drawing/2014/main" id="{9F75B7BE-9DB7-EA86-3814-CD7BEBE871AA}"/>
              </a:ext>
            </a:extLst>
          </p:cNvPr>
          <p:cNvPicPr>
            <a:picLocks noChangeAspect="1"/>
          </p:cNvPicPr>
          <p:nvPr/>
        </p:nvPicPr>
        <p:blipFill>
          <a:blip r:embed="rId2"/>
          <a:stretch>
            <a:fillRect/>
          </a:stretch>
        </p:blipFill>
        <p:spPr>
          <a:xfrm>
            <a:off x="7392032" y="944813"/>
            <a:ext cx="2743200" cy="2743200"/>
          </a:xfrm>
          <a:prstGeom prst="rect">
            <a:avLst/>
          </a:prstGeom>
        </p:spPr>
      </p:pic>
      <p:pic>
        <p:nvPicPr>
          <p:cNvPr id="8" name="Picture 8" descr="Chart, scatter chart&#10;&#10;Description automatically generated">
            <a:extLst>
              <a:ext uri="{FF2B5EF4-FFF2-40B4-BE49-F238E27FC236}">
                <a16:creationId xmlns:a16="http://schemas.microsoft.com/office/drawing/2014/main" id="{9AD298F7-0923-CEF2-F349-A7B79B6146E2}"/>
              </a:ext>
            </a:extLst>
          </p:cNvPr>
          <p:cNvPicPr>
            <a:picLocks noChangeAspect="1"/>
          </p:cNvPicPr>
          <p:nvPr/>
        </p:nvPicPr>
        <p:blipFill>
          <a:blip r:embed="rId3"/>
          <a:stretch>
            <a:fillRect/>
          </a:stretch>
        </p:blipFill>
        <p:spPr>
          <a:xfrm>
            <a:off x="5944275" y="3893127"/>
            <a:ext cx="2743200" cy="2743200"/>
          </a:xfrm>
          <a:prstGeom prst="rect">
            <a:avLst/>
          </a:prstGeom>
        </p:spPr>
      </p:pic>
      <p:pic>
        <p:nvPicPr>
          <p:cNvPr id="9" name="Picture 9" descr="Chart, histogram&#10;&#10;Description automatically generated">
            <a:extLst>
              <a:ext uri="{FF2B5EF4-FFF2-40B4-BE49-F238E27FC236}">
                <a16:creationId xmlns:a16="http://schemas.microsoft.com/office/drawing/2014/main" id="{39E2134A-035C-11A1-68F3-0FE1794EF9A1}"/>
              </a:ext>
            </a:extLst>
          </p:cNvPr>
          <p:cNvPicPr>
            <a:picLocks noChangeAspect="1"/>
          </p:cNvPicPr>
          <p:nvPr/>
        </p:nvPicPr>
        <p:blipFill>
          <a:blip r:embed="rId4"/>
          <a:stretch>
            <a:fillRect/>
          </a:stretch>
        </p:blipFill>
        <p:spPr>
          <a:xfrm>
            <a:off x="8898082" y="3893127"/>
            <a:ext cx="2743200" cy="2743200"/>
          </a:xfrm>
          <a:prstGeom prst="rect">
            <a:avLst/>
          </a:prstGeom>
        </p:spPr>
      </p:pic>
    </p:spTree>
    <p:extLst>
      <p:ext uri="{BB962C8B-B14F-4D97-AF65-F5344CB8AC3E}">
        <p14:creationId xmlns:p14="http://schemas.microsoft.com/office/powerpoint/2010/main" val="1171861996"/>
      </p:ext>
    </p:extLst>
  </p:cSld>
  <p:clrMapOvr>
    <a:masterClrMapping/>
  </p:clrMapOvr>
</p:sld>
</file>

<file path=ppt/theme/theme1.xml><?xml version="1.0" encoding="utf-8"?>
<a:theme xmlns:a="http://schemas.openxmlformats.org/drawingml/2006/main" name="office them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11</Slides>
  <Notes>2</Notes>
  <HiddenSlides>0</HiddenSlide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The Precipitable Water Project: Using Zenith Clear Sky Temperature to Approximate Precipitable Water in Areas without Nearby Measurements in the Western U.S.   Vicki Kelsey123  1Langmuir Laboratory for Atmospheric Research 2South Dakota School of Mines and Technology 3National Weather Service ABQ Student Volunteer Summer 2021  vkelsey@pmat.app  2 April 2022 5th Texas Weather Conference</vt:lpstr>
      <vt:lpstr>PWAT:  Drought to Deluge</vt:lpstr>
      <vt:lpstr>PWAT Data Gaps</vt:lpstr>
      <vt:lpstr>Previous Works</vt:lpstr>
      <vt:lpstr>Instrumentation</vt:lpstr>
      <vt:lpstr>Methodology</vt:lpstr>
      <vt:lpstr>Checking our data against MODTRAN6 and Mims et al.</vt:lpstr>
      <vt:lpstr>Local PWAT measurement comparisons</vt:lpstr>
      <vt:lpstr>Approximation based on Correlation</vt:lpstr>
      <vt:lpstr>Next steps</vt:lpstr>
      <vt:lpstr>Any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Precipitable Water Project:  Using Zenith Clear Sky Temperature to Approximate Precipitable Water in Areas without Nearby Measurements in the Western U.S.   Vicki Kelsey123  1Langmuir Laboratory for Atmospheric Research 2South Dakota School of Mining and Technology 3National Weather Service ABQ Student Volunteer  vicki.kelsey@mines.sdsmt.edu  2 April 2022 presented to NWS 5th Texas Weather Conference</dc:title>
  <cp:revision>18</cp:revision>
  <dcterms:modified xsi:type="dcterms:W3CDTF">2022-06-22T08:16:35Z</dcterms:modified>
</cp:coreProperties>
</file>

<file path=docProps/thumbnail.jpeg>
</file>